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808" r:id="rId3"/>
    <p:sldId id="810" r:id="rId4"/>
    <p:sldId id="258" r:id="rId5"/>
    <p:sldId id="259" r:id="rId6"/>
    <p:sldId id="378" r:id="rId7"/>
    <p:sldId id="663" r:id="rId8"/>
    <p:sldId id="788" r:id="rId9"/>
    <p:sldId id="789" r:id="rId10"/>
    <p:sldId id="790" r:id="rId11"/>
    <p:sldId id="792" r:id="rId12"/>
    <p:sldId id="402" r:id="rId13"/>
    <p:sldId id="809" r:id="rId14"/>
    <p:sldId id="414" r:id="rId15"/>
    <p:sldId id="261" r:id="rId16"/>
    <p:sldId id="357" r:id="rId17"/>
    <p:sldId id="262" r:id="rId18"/>
    <p:sldId id="263" r:id="rId19"/>
    <p:sldId id="264" r:id="rId20"/>
    <p:sldId id="811" r:id="rId21"/>
    <p:sldId id="795" r:id="rId22"/>
    <p:sldId id="796" r:id="rId23"/>
    <p:sldId id="797" r:id="rId24"/>
    <p:sldId id="798" r:id="rId25"/>
    <p:sldId id="289" r:id="rId26"/>
    <p:sldId id="290" r:id="rId27"/>
    <p:sldId id="293" r:id="rId28"/>
    <p:sldId id="802" r:id="rId29"/>
    <p:sldId id="270" r:id="rId30"/>
    <p:sldId id="271" r:id="rId31"/>
    <p:sldId id="799" r:id="rId32"/>
    <p:sldId id="800" r:id="rId33"/>
    <p:sldId id="275" r:id="rId34"/>
    <p:sldId id="276" r:id="rId35"/>
    <p:sldId id="277" r:id="rId36"/>
    <p:sldId id="279" r:id="rId37"/>
    <p:sldId id="376" r:id="rId38"/>
    <p:sldId id="375" r:id="rId39"/>
    <p:sldId id="803" r:id="rId40"/>
    <p:sldId id="284" r:id="rId41"/>
    <p:sldId id="319" r:id="rId42"/>
    <p:sldId id="285" r:id="rId43"/>
    <p:sldId id="806" r:id="rId44"/>
    <p:sldId id="286" r:id="rId45"/>
    <p:sldId id="372" r:id="rId46"/>
    <p:sldId id="367" r:id="rId47"/>
    <p:sldId id="373" r:id="rId48"/>
    <p:sldId id="327" r:id="rId49"/>
    <p:sldId id="358" r:id="rId50"/>
    <p:sldId id="336" r:id="rId51"/>
    <p:sldId id="349" r:id="rId52"/>
    <p:sldId id="3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96"/>
    <p:restoredTop sz="83755"/>
  </p:normalViewPr>
  <p:slideViewPr>
    <p:cSldViewPr snapToGrid="0" snapToObjects="1" showGuides="1">
      <p:cViewPr varScale="1">
        <p:scale>
          <a:sx n="64" d="100"/>
          <a:sy n="64" d="100"/>
        </p:scale>
        <p:origin x="176" y="1136"/>
      </p:cViewPr>
      <p:guideLst>
        <p:guide orient="horz" pos="2112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02"/>
          <c:y val="5.5555555555555497E-2"/>
          <c:w val="0.59611942257217798"/>
          <c:h val="0.82246937882764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13-B141-8093-C7F9E01B899C}"/>
            </c:ext>
          </c:extLst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13-B141-8093-C7F9E01B899C}"/>
            </c:ext>
          </c:extLst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13-B141-8093-C7F9E01B89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1958097760"/>
        <c:axId val="-2018724928"/>
      </c:barChart>
      <c:catAx>
        <c:axId val="-19580977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18724928"/>
        <c:crosses val="autoZero"/>
        <c:auto val="1"/>
        <c:lblAlgn val="ctr"/>
        <c:lblOffset val="100"/>
        <c:noMultiLvlLbl val="0"/>
      </c:catAx>
      <c:valAx>
        <c:axId val="-20187249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9580977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02"/>
          <c:y val="0.110535141440653"/>
          <c:w val="0.27217913385826797"/>
          <c:h val="0.27892935258092699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83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Practice: calculate the cosine similarities between apricot vs. digital,</a:t>
            </a:r>
          </a:p>
          <a:p>
            <a:r>
              <a:rPr lang="en-US" dirty="0"/>
              <a:t>apricot vs. information, digital vs.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6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34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35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\Sigma is a diagonal matrix with diagonal being the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8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30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have we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64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7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9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give more examples for each case?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19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3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07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12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3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Besides, if we consider 327 gender neutral occupations based on US labor statistics and project them into gender direction defined by gender pronouns he and she.  </a:t>
            </a:r>
            <a:r>
              <a:rPr lang="en-US" dirty="0"/>
              <a:t>This gives a nice,</a:t>
            </a:r>
            <a:r>
              <a:rPr lang="en-US" baseline="0" dirty="0"/>
              <a:t> immediate way to visualize the data, and it already suggests that there is quite a bit of gender stereotype. As you can see...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F136C-3602-D740-89E9-C4FEE16E35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37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representations for words from the raw</a:t>
            </a:r>
            <a:r>
              <a:rPr lang="en-US" baseline="0" dirty="0"/>
              <a:t> texts is motivated by linguistics theory of distributional semantics. Read the bullet point.</a:t>
            </a:r>
          </a:p>
          <a:p>
            <a:r>
              <a:rPr lang="en-US" baseline="0" dirty="0"/>
              <a:t>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 Institute on Drug Abuse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02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F1030C-2645-DE49-8479-B1A17A2456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6615" cy="6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9C0A7-DE30-CD44-878D-F92BAFC4B767}"/>
              </a:ext>
            </a:extLst>
          </p:cNvPr>
          <p:cNvSpPr txBox="1"/>
          <p:nvPr userDrawn="1"/>
        </p:nvSpPr>
        <p:spPr>
          <a:xfrm>
            <a:off x="11922369" y="820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6F03644-DA64-5043-8688-BF67480120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646" y="1"/>
            <a:ext cx="1805354" cy="80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oletpeng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oletpeng.github.io/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6.xlsx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37062"/>
            <a:ext cx="9144000" cy="1467504"/>
          </a:xfrm>
        </p:spPr>
        <p:txBody>
          <a:bodyPr>
            <a:normAutofit/>
          </a:bodyPr>
          <a:lstStyle/>
          <a:p>
            <a:r>
              <a:rPr lang="en-US" dirty="0"/>
              <a:t>Distributional Semantics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6264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CS 263: Natural Language Processing</a:t>
            </a:r>
          </a:p>
          <a:p>
            <a:r>
              <a:rPr lang="en-US" dirty="0"/>
              <a:t>Nanyun (Violet) Peng</a:t>
            </a:r>
          </a:p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https://vnpeng.net/</a:t>
            </a:r>
            <a:r>
              <a:rPr lang="en-US" dirty="0">
                <a:hlinkClick r:id="rId4"/>
              </a:rPr>
              <a:t>cs263_sp2</a:t>
            </a:r>
            <a:r>
              <a:rPr lang="en-US" altLang="zh-CN" dirty="0">
                <a:hlinkClick r:id="rId4"/>
              </a:rPr>
              <a:t>4</a:t>
            </a:r>
            <a:r>
              <a:rPr lang="en-US" dirty="0">
                <a:hlinkClick r:id="rId4"/>
              </a:rPr>
              <a:t>.html</a:t>
            </a:r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7D4E0D1-437A-D54B-8016-8E73C6872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963" y="4600028"/>
            <a:ext cx="241767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syllabus,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announcements,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slides,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homework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0A4FE754-7BC0-F140-83A8-74F5C33C5C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39200" y="4663526"/>
            <a:ext cx="512763" cy="650876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F48AF1C-F977-9A47-A398-AAE22663BA7C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Two Words Related?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73443" cy="4351338"/>
          </a:xfrm>
        </p:spPr>
        <p:txBody>
          <a:bodyPr/>
          <a:lstStyle/>
          <a:p>
            <a:r>
              <a:rPr lang="en-US" dirty="0"/>
              <a:t>Meaning</a:t>
            </a:r>
          </a:p>
          <a:p>
            <a:pPr lvl="1"/>
            <a:r>
              <a:rPr lang="en-US" dirty="0"/>
              <a:t>Two concepts are close in terms of meaning (want-desire)</a:t>
            </a:r>
          </a:p>
          <a:p>
            <a:r>
              <a:rPr lang="en-US" dirty="0"/>
              <a:t>World knowledge</a:t>
            </a:r>
          </a:p>
          <a:p>
            <a:pPr lvl="1"/>
            <a:r>
              <a:rPr lang="en-US" dirty="0"/>
              <a:t>Two concepts have similar properties, often occur together, or occur in similar contexts (pencil-pen, pen-ink, dog-cat)</a:t>
            </a:r>
          </a:p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We often think of the two concepts together (voting-home address, red-luck[in some culture]) 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3A8E502-0DF0-B945-A5B6-64BE763A641C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Semantic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semantic distance a valid linguistic phenomenon? </a:t>
            </a:r>
            <a:r>
              <a:rPr lang="en-US" dirty="0">
                <a:sym typeface="Wingdings" pitchFamily="2" charset="2"/>
              </a:rPr>
              <a:t> how would you approach this problem?</a:t>
            </a:r>
            <a:endParaRPr lang="en-US" dirty="0"/>
          </a:p>
          <a:p>
            <a:r>
              <a:rPr lang="en-US" dirty="0"/>
              <a:t>Experiment (Rubenstein and Goodenough, 1965)</a:t>
            </a:r>
          </a:p>
          <a:p>
            <a:pPr lvl="1"/>
            <a:r>
              <a:rPr lang="en-US" dirty="0"/>
              <a:t>Compiled a list of word pairs</a:t>
            </a:r>
          </a:p>
          <a:p>
            <a:pPr lvl="1"/>
            <a:r>
              <a:rPr lang="en-US" dirty="0"/>
              <a:t>Subjects asked to judge semantic distance (from 0 to 4) for each pair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Rank correlation between subjects is ~ 0.9</a:t>
            </a:r>
          </a:p>
          <a:p>
            <a:pPr lvl="1"/>
            <a:r>
              <a:rPr lang="en-US" dirty="0"/>
              <a:t>People are consistent!</a:t>
            </a:r>
          </a:p>
          <a:p>
            <a:r>
              <a:rPr lang="en-US" dirty="0"/>
              <a:t>What can we use semantic similarity for? (discussion)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D680D64-001E-2E4A-B1EF-AF6C3101C911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4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6529" y="1115786"/>
            <a:ext cx="9264904" cy="6738112"/>
          </a:xfrm>
          <a:prstGeom prst="rect">
            <a:avLst/>
          </a:prstGeom>
          <a:noFill/>
        </p:spPr>
      </p:pic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0154" y="658225"/>
            <a:ext cx="9956800" cy="711200"/>
          </a:xfrm>
        </p:spPr>
        <p:txBody>
          <a:bodyPr/>
          <a:lstStyle/>
          <a:p>
            <a:r>
              <a:rPr lang="en-US" dirty="0"/>
              <a:t>Word similarity for plagiarism detection</a:t>
            </a:r>
          </a:p>
        </p:txBody>
      </p:sp>
    </p:spTree>
    <p:extLst>
      <p:ext uri="{BB962C8B-B14F-4D97-AF65-F5344CB8AC3E}">
        <p14:creationId xmlns:p14="http://schemas.microsoft.com/office/powerpoint/2010/main" val="72865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64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Word similarity for historical linguistics:</a:t>
            </a:r>
            <a:br>
              <a:rPr lang="en-US" dirty="0"/>
            </a:br>
            <a:r>
              <a:rPr lang="en-US" dirty="0"/>
              <a:t>semantic change over time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4" y="2238375"/>
            <a:ext cx="6165893" cy="3730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4001" y="1514158"/>
            <a:ext cx="494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801" y="1551226"/>
            <a:ext cx="357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Kaufmann, Clark 2013</a:t>
            </a:r>
          </a:p>
          <a:p>
            <a:endParaRPr lang="en-US" sz="24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-508000" y="2006600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0801" y="56123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general are terms over time?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B84EC51-5B3E-EC46-A00E-4CC2EFF7DC22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21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14921" y="5227491"/>
            <a:ext cx="5580190" cy="5671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similarity reflects gender stereotype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2631" y="1731803"/>
            <a:ext cx="82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327 gender neutral occupations. Project on to </a:t>
            </a:r>
            <a:r>
              <a:rPr lang="en-US" sz="2400" i="1" dirty="0">
                <a:latin typeface="Gill Sans"/>
                <a:cs typeface="Gill Sans"/>
              </a:rPr>
              <a:t>she—he </a:t>
            </a:r>
            <a:r>
              <a:rPr lang="en-US" sz="2400" dirty="0">
                <a:latin typeface="Gill Sans"/>
                <a:cs typeface="Gill Sans"/>
              </a:rPr>
              <a:t>direction.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57489" r="4245" b="55195"/>
          <a:stretch/>
        </p:blipFill>
        <p:spPr>
          <a:xfrm>
            <a:off x="2339581" y="4008595"/>
            <a:ext cx="1107850" cy="864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8"/>
          <p:cNvSpPr txBox="1"/>
          <p:nvPr/>
        </p:nvSpPr>
        <p:spPr>
          <a:xfrm>
            <a:off x="3570343" y="4059581"/>
            <a:ext cx="3229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Gill Sans"/>
                <a:cs typeface="Gill Sans"/>
              </a:rPr>
              <a:t>Crowdworkers</a:t>
            </a:r>
            <a:r>
              <a:rPr lang="en-US" sz="2000" dirty="0">
                <a:latin typeface="Gill Sans"/>
                <a:cs typeface="Gill Sans"/>
              </a:rPr>
              <a:t> rate each </a:t>
            </a:r>
            <a:r>
              <a:rPr lang="en-US" sz="2000" dirty="0" err="1">
                <a:latin typeface="Gill Sans"/>
                <a:cs typeface="Gill Sans"/>
              </a:rPr>
              <a:t>occup</a:t>
            </a:r>
            <a:r>
              <a:rPr lang="en-US" sz="2000" dirty="0">
                <a:latin typeface="Gill Sans"/>
                <a:cs typeface="Gill Sans"/>
              </a:rPr>
              <a:t>. for gender stereotype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68797" y="3256070"/>
            <a:ext cx="6812296" cy="0"/>
          </a:xfrm>
          <a:prstGeom prst="straightConnector1">
            <a:avLst/>
          </a:prstGeom>
          <a:ln w="3810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510" y="296109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she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81093" y="2961098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he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4082" y="2701810"/>
            <a:ext cx="170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homemaker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09001" y="3269030"/>
            <a:ext cx="88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nurse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11969" y="2701810"/>
            <a:ext cx="1679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receptionist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14011" y="2701810"/>
            <a:ext cx="12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maestro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77049" y="2701810"/>
            <a:ext cx="74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boss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50000" y="3303512"/>
            <a:ext cx="1678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philosopher</a:t>
            </a:r>
          </a:p>
        </p:txBody>
      </p:sp>
      <p:sp>
        <p:nvSpPr>
          <p:cNvPr id="39" name="Oval 38"/>
          <p:cNvSpPr/>
          <p:nvPr/>
        </p:nvSpPr>
        <p:spPr>
          <a:xfrm>
            <a:off x="3702695" y="31763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55389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378564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112579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443450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778651" y="318519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8414" y="5350757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Highly Correlated </a:t>
            </a:r>
            <a:r>
              <a:rPr lang="mr-IN" dirty="0"/>
              <a:t>(</a:t>
            </a:r>
            <a:r>
              <a:rPr lang="mr-IN" dirty="0" err="1"/>
              <a:t>Spearman</a:t>
            </a:r>
            <a:r>
              <a:rPr lang="mr-IN" dirty="0"/>
              <a:t> </a:t>
            </a:r>
            <a:r>
              <a:rPr lang="mr-IN" dirty="0" err="1"/>
              <a:t>ρ</a:t>
            </a:r>
            <a:r>
              <a:rPr lang="mr-IN" dirty="0"/>
              <a:t> = 0.51)</a:t>
            </a:r>
            <a:endParaRPr lang="en-US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5DB8822-6620-7A47-9526-A3476D68E975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7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44768"/>
            <a:ext cx="10871200" cy="1361831"/>
          </a:xfrm>
        </p:spPr>
        <p:txBody>
          <a:bodyPr>
            <a:normAutofit/>
          </a:bodyPr>
          <a:lstStyle/>
          <a:p>
            <a:r>
              <a:rPr lang="en-US" dirty="0"/>
              <a:t>Theoretical foundation of distributional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11760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Intuitions</a:t>
            </a:r>
            <a:r>
              <a:rPr lang="en-US" dirty="0"/>
              <a:t>:  </a:t>
            </a:r>
            <a:r>
              <a:rPr lang="en-US" dirty="0" err="1"/>
              <a:t>Zellig</a:t>
            </a:r>
            <a:r>
              <a:rPr lang="en-US" dirty="0"/>
              <a:t> Harris (1954):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</a:p>
          <a:p>
            <a:pPr lvl="1"/>
            <a:r>
              <a:rPr lang="en-US" sz="3200" dirty="0"/>
              <a:t>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distributional 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708525"/>
          </a:xfrm>
        </p:spPr>
        <p:txBody>
          <a:bodyPr/>
          <a:lstStyle/>
          <a:p>
            <a:r>
              <a:rPr lang="en-US" dirty="0"/>
              <a:t>Words that occur in the same contexts tend to have similar meanings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45"/>
          <a:stretch/>
        </p:blipFill>
        <p:spPr>
          <a:xfrm>
            <a:off x="2398427" y="2322980"/>
            <a:ext cx="7089467" cy="42793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1716" y="2370833"/>
            <a:ext cx="634979" cy="3988042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1642-856A-D66C-D1A3-31406F6B130A}"/>
              </a:ext>
            </a:extLst>
          </p:cNvPr>
          <p:cNvSpPr txBox="1"/>
          <p:nvPr/>
        </p:nvSpPr>
        <p:spPr>
          <a:xfrm>
            <a:off x="7204109" y="5296973"/>
            <a:ext cx="7344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moon</a:t>
            </a:r>
          </a:p>
        </p:txBody>
      </p:sp>
    </p:spTree>
    <p:extLst>
      <p:ext uri="{BB962C8B-B14F-4D97-AF65-F5344CB8AC3E}">
        <p14:creationId xmlns:p14="http://schemas.microsoft.com/office/powerpoint/2010/main" val="10083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1374589" y="2208605"/>
            <a:ext cx="5833036" cy="142748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74589" y="705339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intuition for distributional word 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9652000" cy="4673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out of corn.</a:t>
            </a:r>
          </a:p>
          <a:p>
            <a:endParaRPr lang="en-US" sz="2667" dirty="0">
              <a:latin typeface="Calibri (Body)"/>
              <a:cs typeface="Calibri (Body)"/>
            </a:endParaRP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an alcoholic beverage like </a:t>
            </a:r>
            <a:r>
              <a:rPr lang="en-US" b="1" dirty="0"/>
              <a:t>beer</a:t>
            </a:r>
          </a:p>
          <a:p>
            <a:r>
              <a:rPr lang="en-US" dirty="0"/>
              <a:t>Intuition for algorithm: </a:t>
            </a:r>
          </a:p>
          <a:p>
            <a:pPr lvl="1"/>
            <a:r>
              <a:rPr lang="en-US" dirty="0"/>
              <a:t>Two words are similar if they have similar word contexts.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5B04D93-FEB3-8E4C-A5EA-207DE5B8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vector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733" dirty="0"/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/>
              <a:t>Dense vector representations: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Singular value decomposition (and Latent Semantic Analysis)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/>
              <a:t>Neural-network-inspired models (skip-grams, CBOW)</a:t>
            </a:r>
            <a:endParaRPr lang="en-US" sz="3200" i="1" dirty="0"/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Brown 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579" y="365125"/>
            <a:ext cx="10765221" cy="1325563"/>
          </a:xfrm>
        </p:spPr>
        <p:txBody>
          <a:bodyPr/>
          <a:lstStyle/>
          <a:p>
            <a:r>
              <a:rPr lang="en-US" dirty="0"/>
              <a:t>Shared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445000"/>
          </a:xfrm>
        </p:spPr>
        <p:txBody>
          <a:bodyPr/>
          <a:lstStyle/>
          <a:p>
            <a:r>
              <a:rPr lang="en-US" dirty="0"/>
              <a:t>Model the meaning of a word by “embedding” in a vector space.</a:t>
            </a:r>
          </a:p>
          <a:p>
            <a:r>
              <a:rPr lang="en-US" dirty="0"/>
              <a:t>The meaning of a word is a vector of numbers</a:t>
            </a:r>
          </a:p>
          <a:p>
            <a:pPr lvl="1"/>
            <a:r>
              <a:rPr lang="en-US" dirty="0"/>
              <a:t>Vector models are also called “</a:t>
            </a:r>
            <a:r>
              <a:rPr lang="en-US" b="1" dirty="0" err="1"/>
              <a:t>embeddings</a:t>
            </a:r>
            <a:r>
              <a:rPr lang="en-US" dirty="0"/>
              <a:t>”.</a:t>
            </a:r>
          </a:p>
          <a:p>
            <a:r>
              <a:rPr lang="en-US" dirty="0"/>
              <a:t>Contrast: word meaning is represented by a vocabulary index (“word number 545” </a:t>
            </a:r>
            <a:r>
              <a:rPr lang="en-US" dirty="0">
                <a:sym typeface="Wingdings"/>
              </a:rPr>
              <a:t> one hot vector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drawbacks of one-hot vector is discussed in the previous lecture.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21C4-968A-CB23-ED1A-447B8020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Announcements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0B102-76DB-D35E-6B11-BD9293FB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1 and project description is released today.</a:t>
            </a:r>
          </a:p>
          <a:p>
            <a:pPr lvl="1"/>
            <a:r>
              <a:rPr lang="en-US" dirty="0"/>
              <a:t>Please go over them, as they will give you better ideas about what we are expecting for this course</a:t>
            </a:r>
          </a:p>
          <a:p>
            <a:r>
              <a:rPr lang="en-US" dirty="0"/>
              <a:t>Clarification participation: </a:t>
            </a:r>
          </a:p>
          <a:p>
            <a:pPr lvl="1"/>
            <a:r>
              <a:rPr lang="en-US" dirty="0"/>
              <a:t>3% of the participation will be designated to Assignment 1 peer reviews.</a:t>
            </a:r>
          </a:p>
          <a:p>
            <a:pPr lvl="1"/>
            <a:r>
              <a:rPr lang="en-US" dirty="0"/>
              <a:t>The rest 2% will be an accumulation of class/TA sessions participation, as well as Piazza participation.</a:t>
            </a:r>
          </a:p>
          <a:p>
            <a:r>
              <a:rPr lang="en-US" dirty="0"/>
              <a:t>Adjustment on grade distribution:</a:t>
            </a:r>
          </a:p>
          <a:p>
            <a:pPr lvl="1"/>
            <a:r>
              <a:rPr lang="en-US" dirty="0"/>
              <a:t>Assignments: 15% </a:t>
            </a:r>
            <a:r>
              <a:rPr lang="en-US" dirty="0">
                <a:sym typeface="Wingdings" pitchFamily="2" charset="2"/>
              </a:rPr>
              <a:t> 20%</a:t>
            </a:r>
          </a:p>
          <a:p>
            <a:pPr lvl="1"/>
            <a:r>
              <a:rPr lang="en-US" dirty="0">
                <a:sym typeface="Wingdings" pitchFamily="2" charset="2"/>
              </a:rPr>
              <a:t>Quizzes: 30%  25%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2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65C159-72A5-F2F7-406F-72C5EF67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Sparse Vector </a:t>
            </a:r>
            <a:r>
              <a:rPr lang="en-US" dirty="0"/>
              <a:t>R</a:t>
            </a:r>
            <a:r>
              <a:rPr lang="en-US" sz="6000" dirty="0"/>
              <a:t>epresentations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6AAC3-6C05-7B35-6DBB-E042EE971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Word-document matrix</a:t>
            </a:r>
          </a:p>
          <a:p>
            <a:r>
              <a:rPr lang="en-US" dirty="0"/>
              <a:t>Word-word matrix</a:t>
            </a:r>
          </a:p>
          <a:p>
            <a:r>
              <a:rPr lang="en-US" dirty="0"/>
              <a:t>PPMI and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27560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804240"/>
              </p:ext>
            </p:extLst>
          </p:nvPr>
        </p:nvGraphicFramePr>
        <p:xfrm>
          <a:off x="101600" y="3292475"/>
          <a:ext cx="8883650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121400" imgH="1663700" progId="Excel.Sheet.12">
                  <p:embed/>
                </p:oleObj>
              </mc:Choice>
              <mc:Fallback>
                <p:oleObj name="Worksheet" r:id="rId3" imgW="6121400" imgH="1663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0" y="3292475"/>
                        <a:ext cx="8883650" cy="241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Each document </a:t>
            </a:r>
            <a:r>
              <a:rPr lang="en-US" sz="3200" dirty="0"/>
              <a:t>is a </a:t>
            </a:r>
            <a:r>
              <a:rPr lang="en-US" sz="3200" i="1" dirty="0"/>
              <a:t>count vector</a:t>
            </a:r>
            <a:r>
              <a:rPr lang="en-US" sz="3200" dirty="0"/>
              <a:t>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column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3200" y="3733800"/>
            <a:ext cx="587768" cy="203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45722" y="2416894"/>
            <a:ext cx="21336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07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10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4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>
                <a:solidFill>
                  <a:srgbClr val="0070C0"/>
                </a:solidFill>
              </a:rPr>
              <a:t>Each word</a:t>
            </a:r>
            <a:r>
              <a:rPr lang="en-US" sz="3733" dirty="0"/>
              <a:t>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row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644258" y="1035943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79134" y="1894631"/>
            <a:ext cx="24384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566576"/>
              </p:ext>
            </p:extLst>
          </p:nvPr>
        </p:nvGraphicFramePr>
        <p:xfrm>
          <a:off x="203200" y="2671763"/>
          <a:ext cx="8883650" cy="241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21400" imgH="1663700" progId="Excel.Sheet.12">
                  <p:embed/>
                </p:oleObj>
              </mc:Choice>
              <mc:Fallback>
                <p:oleObj name="Worksheet" r:id="rId2" imgW="6121400" imgH="1663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0" y="2671763"/>
                        <a:ext cx="8883650" cy="241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2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if their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21400" imgH="1600200" progId="Excel.Sheet.12">
                  <p:embed/>
                </p:oleObj>
              </mc:Choice>
              <mc:Fallback>
                <p:oleObj name="Worksheet" r:id="rId2" imgW="6121400" imgH="16002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806185" y="1584519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791202" y="1092199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5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similarity: cosine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dot product by the length of the two vectors!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turns out to be the cosine of the angle between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3000"/>
            <a:ext cx="1117600" cy="1296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28378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06400" y="593127"/>
            <a:ext cx="11379200" cy="990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5427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1857560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5486402" y="1653618"/>
            <a:ext cx="1855829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AB4F683-94C6-F4A8-3729-EBF4ED2385BF}"/>
              </a:ext>
            </a:extLst>
          </p:cNvPr>
          <p:cNvGrpSpPr/>
          <p:nvPr/>
        </p:nvGrpSpPr>
        <p:grpSpPr>
          <a:xfrm>
            <a:off x="406400" y="4485721"/>
            <a:ext cx="11480800" cy="1774781"/>
            <a:chOff x="406400" y="4485721"/>
            <a:chExt cx="11480800" cy="1774781"/>
          </a:xfrm>
        </p:grpSpPr>
        <p:sp>
          <p:nvSpPr>
            <p:cNvPr id="54278" name="TextBox 10"/>
            <p:cNvSpPr txBox="1">
              <a:spLocks noChangeArrowheads="1"/>
            </p:cNvSpPr>
            <p:nvPr/>
          </p:nvSpPr>
          <p:spPr bwMode="auto">
            <a:xfrm>
              <a:off x="406400" y="4485721"/>
              <a:ext cx="11480800" cy="1774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 i="1" dirty="0">
                  <a:solidFill>
                    <a:srgbClr val="0000FF"/>
                  </a:solidFill>
                  <a:latin typeface="Calibri (Body)"/>
                  <a:cs typeface="Calibri (Body)"/>
                </a:rPr>
                <a:t>v</a:t>
              </a:r>
              <a:r>
                <a:rPr lang="en-US" sz="2400" i="1" baseline="-25000" dirty="0">
                  <a:solidFill>
                    <a:srgbClr val="0000FF"/>
                  </a:solidFill>
                  <a:latin typeface="Calibri (Body)"/>
                  <a:cs typeface="Calibri (Body)"/>
                </a:rPr>
                <a:t>i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is the PPMI value (or raw count) for word </a:t>
              </a:r>
              <a:r>
                <a:rPr lang="en-US" sz="2400" i="1" dirty="0">
                  <a:solidFill>
                    <a:srgbClr val="0000FF"/>
                  </a:solidFill>
                  <a:latin typeface="Calibri (Body)"/>
                  <a:cs typeface="Calibri (Body)"/>
                </a:rPr>
                <a:t>v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in context </a:t>
              </a:r>
              <a:r>
                <a:rPr lang="en-US" sz="2400" i="1" dirty="0" err="1">
                  <a:solidFill>
                    <a:srgbClr val="0000FF"/>
                  </a:solidFill>
                  <a:latin typeface="Calibri (Body)"/>
                  <a:cs typeface="Calibri (Body)"/>
                </a:rPr>
                <a:t>i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</a:t>
              </a:r>
            </a:p>
            <a:p>
              <a:r>
                <a:rPr lang="en-US" sz="2400" i="1" dirty="0" err="1">
                  <a:solidFill>
                    <a:srgbClr val="0000FF"/>
                  </a:solidFill>
                  <a:latin typeface="Calibri (Body)"/>
                  <a:cs typeface="Calibri (Body)"/>
                </a:rPr>
                <a:t>w</a:t>
              </a:r>
              <a:r>
                <a:rPr lang="en-US" sz="2400" i="1" baseline="-25000" dirty="0" err="1">
                  <a:solidFill>
                    <a:srgbClr val="0000FF"/>
                  </a:solidFill>
                  <a:latin typeface="Calibri (Body)"/>
                  <a:cs typeface="Calibri (Body)"/>
                </a:rPr>
                <a:t>i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is the PPMI value (or raw count) for word </a:t>
              </a:r>
              <a:r>
                <a:rPr lang="en-US" sz="2400" i="1" dirty="0">
                  <a:solidFill>
                    <a:srgbClr val="0000FF"/>
                  </a:solidFill>
                  <a:latin typeface="Calibri (Body)"/>
                  <a:cs typeface="Calibri (Body)"/>
                </a:rPr>
                <a:t>w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in context </a:t>
              </a:r>
              <a:r>
                <a:rPr lang="en-US" sz="2400" i="1" dirty="0" err="1">
                  <a:solidFill>
                    <a:srgbClr val="0000FF"/>
                  </a:solidFill>
                  <a:latin typeface="Calibri (Body)"/>
                  <a:cs typeface="Calibri (Body)"/>
                </a:rPr>
                <a:t>i</a:t>
              </a:r>
              <a:r>
                <a:rPr lang="en-US" sz="2400" i="1" dirty="0">
                  <a:solidFill>
                    <a:srgbClr val="0000FF"/>
                  </a:solidFill>
                  <a:latin typeface="Calibri (Body)"/>
                  <a:cs typeface="Calibri (Body)"/>
                </a:rPr>
                <a:t>.</a:t>
              </a:r>
              <a:endParaRPr lang="en-US" sz="2400" dirty="0">
                <a:solidFill>
                  <a:srgbClr val="0000FF"/>
                </a:solidFill>
                <a:latin typeface="Calibri (Body)"/>
                <a:cs typeface="Calibri (Body)"/>
              </a:endParaRPr>
            </a:p>
            <a:p>
              <a:endParaRPr lang="en-US" sz="2400" dirty="0">
                <a:solidFill>
                  <a:srgbClr val="0000FF"/>
                </a:solidFill>
                <a:latin typeface="Calibri (Body)"/>
                <a:cs typeface="Calibri (Body)"/>
              </a:endParaRPr>
            </a:p>
            <a:p>
              <a:r>
                <a:rPr lang="en-US" sz="3733" dirty="0">
                  <a:latin typeface="Calibri (Body)"/>
                  <a:cs typeface="Calibri (Body)"/>
                </a:rPr>
                <a:t>Cos(</a:t>
              </a:r>
              <a:r>
                <a:rPr lang="en-US" sz="3733" i="1" dirty="0" err="1">
                  <a:latin typeface="Calibri (Body)"/>
                  <a:cs typeface="Calibri (Body)"/>
                </a:rPr>
                <a:t>v,w</a:t>
              </a:r>
              <a:r>
                <a:rPr lang="en-US" sz="3733" dirty="0">
                  <a:latin typeface="Calibri (Body)"/>
                  <a:cs typeface="Calibri (Body)"/>
                </a:rPr>
                <a:t>) is the cosine similarity of </a:t>
              </a:r>
              <a:r>
                <a:rPr lang="en-US" sz="3733" i="1" dirty="0">
                  <a:latin typeface="Calibri (Body)"/>
                  <a:cs typeface="Calibri (Body)"/>
                </a:rPr>
                <a:t>v</a:t>
              </a:r>
              <a:r>
                <a:rPr lang="en-US" sz="3733" dirty="0">
                  <a:latin typeface="Calibri (Body)"/>
                  <a:cs typeface="Calibri (Body)"/>
                </a:rPr>
                <a:t> and </a:t>
              </a:r>
              <a:r>
                <a:rPr lang="en-US" sz="3733" i="1" dirty="0">
                  <a:latin typeface="Calibri (Body)"/>
                  <a:cs typeface="Calibri (Body)"/>
                </a:rPr>
                <a:t>w</a:t>
              </a:r>
              <a:endParaRPr lang="en-US" sz="2400" dirty="0">
                <a:latin typeface="Calibri (Body)"/>
                <a:cs typeface="Calibri (Body)"/>
              </a:endParaRPr>
            </a:p>
          </p:txBody>
        </p:sp>
        <p:cxnSp>
          <p:nvCxnSpPr>
            <p:cNvPr id="54280" name="Straight Arrow Connector 12"/>
            <p:cNvCxnSpPr>
              <a:cxnSpLocks noChangeShapeType="1"/>
            </p:cNvCxnSpPr>
            <p:nvPr/>
          </p:nvCxnSpPr>
          <p:spPr bwMode="auto">
            <a:xfrm>
              <a:off x="7037431" y="5763156"/>
              <a:ext cx="3048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54281" name="Straight Arrow Connector 13"/>
            <p:cNvCxnSpPr>
              <a:cxnSpLocks noChangeShapeType="1"/>
            </p:cNvCxnSpPr>
            <p:nvPr/>
          </p:nvCxnSpPr>
          <p:spPr bwMode="auto">
            <a:xfrm>
              <a:off x="8298337" y="5744019"/>
              <a:ext cx="304800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54283" name="Straight Arrow Connector 15"/>
            <p:cNvCxnSpPr>
              <a:cxnSpLocks noChangeShapeType="1"/>
            </p:cNvCxnSpPr>
            <p:nvPr/>
          </p:nvCxnSpPr>
          <p:spPr bwMode="auto">
            <a:xfrm>
              <a:off x="1798820" y="5742431"/>
              <a:ext cx="3048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54284" name="Straight Arrow Connector 16"/>
            <p:cNvCxnSpPr>
              <a:cxnSpLocks noChangeShapeType="1"/>
            </p:cNvCxnSpPr>
            <p:nvPr/>
          </p:nvCxnSpPr>
          <p:spPr bwMode="auto">
            <a:xfrm>
              <a:off x="1361894" y="5744019"/>
              <a:ext cx="3048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10160002" y="-74551"/>
            <a:ext cx="103746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133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0246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975" y="239661"/>
            <a:ext cx="9956800" cy="990600"/>
          </a:xfrm>
        </p:spPr>
        <p:txBody>
          <a:bodyPr/>
          <a:lstStyle/>
          <a:p>
            <a:r>
              <a:rPr lang="en-US" dirty="0"/>
              <a:t>Visualizing vectors and angles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8058975" cy="47091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771697"/>
              </p:ext>
            </p:extLst>
          </p:nvPr>
        </p:nvGraphicFramePr>
        <p:xfrm>
          <a:off x="7315200" y="1498600"/>
          <a:ext cx="416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DOC1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DOC2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apricot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digital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information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BBD2287-DEA1-391B-5BA5-CE9CE106246A}"/>
              </a:ext>
            </a:extLst>
          </p:cNvPr>
          <p:cNvSpPr/>
          <p:nvPr/>
        </p:nvSpPr>
        <p:spPr>
          <a:xfrm>
            <a:off x="6267527" y="6239435"/>
            <a:ext cx="1034225" cy="36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‘DOC2’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B13B18-C510-455E-0157-A059976904A8}"/>
              </a:ext>
            </a:extLst>
          </p:cNvPr>
          <p:cNvSpPr/>
          <p:nvPr/>
        </p:nvSpPr>
        <p:spPr>
          <a:xfrm rot="16200000">
            <a:off x="1099374" y="2344419"/>
            <a:ext cx="1034225" cy="36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‘DOC1’</a:t>
            </a:r>
          </a:p>
        </p:txBody>
      </p:sp>
    </p:spTree>
    <p:extLst>
      <p:ext uri="{BB962C8B-B14F-4D97-AF65-F5344CB8AC3E}">
        <p14:creationId xmlns:p14="http://schemas.microsoft.com/office/powerpoint/2010/main" val="50667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C1E9-14C4-3247-81E9-37E30E68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about the term-document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9594F-DEC6-134E-9EA2-C7A637A6A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can be very long</a:t>
            </a:r>
          </a:p>
          <a:p>
            <a:pPr lvl="1"/>
            <a:r>
              <a:rPr lang="en-US" dirty="0"/>
              <a:t>Some far-away words appear in the same documents are no longer that relevant/similar.</a:t>
            </a:r>
          </a:p>
          <a:p>
            <a:r>
              <a:rPr lang="en-US" dirty="0"/>
              <a:t>There are usually </a:t>
            </a:r>
            <a:r>
              <a:rPr lang="en-US" dirty="0">
                <a:solidFill>
                  <a:srgbClr val="0070C0"/>
                </a:solidFill>
              </a:rPr>
              <a:t>only a small number of documents </a:t>
            </a:r>
          </a:p>
          <a:p>
            <a:pPr lvl="1"/>
            <a:r>
              <a:rPr lang="en-US" dirty="0"/>
              <a:t>The dimension of the count vector for each word is small.</a:t>
            </a:r>
          </a:p>
          <a:p>
            <a:pPr lvl="1"/>
            <a:r>
              <a:rPr lang="en-US" dirty="0"/>
              <a:t>The statistics would be less robust/reliable.</a:t>
            </a:r>
          </a:p>
        </p:txBody>
      </p:sp>
    </p:spTree>
    <p:extLst>
      <p:ext uri="{BB962C8B-B14F-4D97-AF65-F5344CB8AC3E}">
        <p14:creationId xmlns:p14="http://schemas.microsoft.com/office/powerpoint/2010/main" val="184963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word-word or word-context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733" dirty="0"/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/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/>
                  <a:t>The word-word matrix is |</a:t>
                </a:r>
                <a:r>
                  <a:rPr lang="en-US" sz="3733" dirty="0" err="1"/>
                  <a:t>V|x|V</a:t>
                </a:r>
                <a:r>
                  <a:rPr lang="en-US" sz="3733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  <a:blipFill rotWithShape="0">
                <a:blip r:embed="rId3"/>
                <a:stretch>
                  <a:fillRect l="-1714" t="-4664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3982-54C4-B916-C9E8-E8C6057B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A58CF-FB91-8049-ABCB-BBCB8A72F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lexical semantics</a:t>
            </a:r>
          </a:p>
          <a:p>
            <a:pPr lvl="1"/>
            <a:r>
              <a:rPr lang="en-US" dirty="0"/>
              <a:t>How to represent words?</a:t>
            </a:r>
          </a:p>
          <a:p>
            <a:pPr lvl="1"/>
            <a:r>
              <a:rPr lang="en-US" dirty="0"/>
              <a:t>Validity and applications of lexical semantics</a:t>
            </a:r>
          </a:p>
          <a:p>
            <a:pPr lvl="1"/>
            <a:r>
              <a:rPr lang="en-US" dirty="0"/>
              <a:t>Distributional semantics theory</a:t>
            </a:r>
          </a:p>
          <a:p>
            <a:r>
              <a:rPr lang="en-US" dirty="0"/>
              <a:t>Sparse Vector Representations for Lexical Semantics</a:t>
            </a:r>
          </a:p>
          <a:p>
            <a:pPr lvl="1"/>
            <a:r>
              <a:rPr lang="en-US" dirty="0"/>
              <a:t>Word-document matrix </a:t>
            </a:r>
          </a:p>
          <a:p>
            <a:pPr lvl="1"/>
            <a:r>
              <a:rPr lang="en-US" dirty="0"/>
              <a:t>Word-word matrix</a:t>
            </a:r>
          </a:p>
          <a:p>
            <a:pPr lvl="1"/>
            <a:r>
              <a:rPr lang="en-US" dirty="0"/>
              <a:t>PMI and PPMI</a:t>
            </a:r>
          </a:p>
          <a:p>
            <a:r>
              <a:rPr lang="en-US" dirty="0"/>
              <a:t>Dense Vector Representations</a:t>
            </a:r>
          </a:p>
          <a:p>
            <a:pPr lvl="1"/>
            <a:r>
              <a:rPr lang="en-US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575303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Word-Word matrix</a:t>
                </a:r>
                <a:br>
                  <a:rPr lang="en-US" dirty="0"/>
                </a:br>
                <a:r>
                  <a:rPr lang="en-US" dirty="0"/>
                  <a:t>Input: sample 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" y="6781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3280" y="2271631"/>
            <a:ext cx="12373929" cy="1370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33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6906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242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57012" y="4343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09812" y="4343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word-context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in meaning if their context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832599" y="203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6817615" y="-2032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7313" y="3022600"/>
          <a:ext cx="10650537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734300" imgH="4648200" progId="Excel.Sheet.12">
                  <p:embed/>
                </p:oleObj>
              </mc:Choice>
              <mc:Fallback>
                <p:oleObj name="Worksheet" r:id="rId2" imgW="7734300" imgH="4648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313" y="3022600"/>
                        <a:ext cx="10650537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75070" y="5623283"/>
            <a:ext cx="575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Note: Very sparse! (~ 50,000 x 50,000)</a:t>
            </a:r>
          </a:p>
        </p:txBody>
      </p:sp>
    </p:spTree>
    <p:extLst>
      <p:ext uri="{BB962C8B-B14F-4D97-AF65-F5344CB8AC3E}">
        <p14:creationId xmlns:p14="http://schemas.microsoft.com/office/powerpoint/2010/main" val="1285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779"/>
          </a:xfrm>
        </p:spPr>
        <p:txBody>
          <a:bodyPr/>
          <a:lstStyle/>
          <a:p>
            <a:r>
              <a:rPr lang="en-US" dirty="0"/>
              <a:t>Word-word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91"/>
                <a:ext cx="10515600" cy="4680672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We showed only 4x6, but the real matrix is 50,000 x 50,000</a:t>
                </a:r>
              </a:p>
              <a:p>
                <a:pPr lvl="1"/>
                <a:r>
                  <a:rPr lang="en-US" sz="2800" dirty="0"/>
                  <a:t>So it’s very </a:t>
                </a:r>
                <a:r>
                  <a:rPr lang="en-US" sz="2800" b="1" dirty="0"/>
                  <a:t>sparse </a:t>
                </a:r>
                <a:r>
                  <a:rPr lang="en-US" sz="2800" dirty="0"/>
                  <a:t>-- </a:t>
                </a:r>
                <a:r>
                  <a:rPr lang="en-US" sz="2400" dirty="0"/>
                  <a:t>Most values (~98%) are 0.</a:t>
                </a:r>
                <a:endParaRPr lang="en-US" sz="2800" dirty="0"/>
              </a:p>
              <a:p>
                <a:r>
                  <a:rPr lang="en-US" sz="3200" dirty="0"/>
                  <a:t>The size of windows depends on your goals</a:t>
                </a:r>
              </a:p>
              <a:p>
                <a:pPr lvl="1"/>
                <a:r>
                  <a:rPr lang="en-US" sz="2800" dirty="0"/>
                  <a:t>The shorter the windows , the more </a:t>
                </a:r>
                <a:r>
                  <a:rPr lang="en-US" sz="2800" b="1" i="1" dirty="0"/>
                  <a:t>syntactic</a:t>
                </a:r>
                <a:r>
                  <a:rPr lang="en-US" sz="2800" dirty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/>
                  <a:t> 1-3 very syntactic</a:t>
                </a:r>
              </a:p>
              <a:p>
                <a:pPr lvl="1"/>
                <a:r>
                  <a:rPr lang="en-US" sz="2800" dirty="0"/>
                  <a:t>The longer the windows, the more </a:t>
                </a:r>
                <a:r>
                  <a:rPr lang="en-US" sz="2800" b="1" i="1" dirty="0"/>
                  <a:t>semantic</a:t>
                </a:r>
                <a:r>
                  <a:rPr lang="en-US" sz="2800" dirty="0"/>
                  <a:t> the representation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/>
                  <a:t> 4-10 more semantic</a:t>
                </a:r>
              </a:p>
              <a:p>
                <a:pPr lvl="1"/>
                <a:r>
                  <a:rPr lang="en-US" sz="2800" dirty="0"/>
                  <a:t>Even longer, you will get </a:t>
                </a:r>
                <a:r>
                  <a:rPr lang="en-US" sz="2800" b="1" dirty="0"/>
                  <a:t>topical</a:t>
                </a:r>
                <a:r>
                  <a:rPr lang="en-US" sz="2800" dirty="0"/>
                  <a:t> representations</a:t>
                </a:r>
                <a:endParaRPr lang="en-US" sz="2400" dirty="0"/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/>
                  <a:t> 10+ more topical</a:t>
                </a:r>
              </a:p>
              <a:p>
                <a:pPr marL="1066773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91"/>
                <a:ext cx="10515600" cy="4680672"/>
              </a:xfrm>
              <a:blipFill>
                <a:blip r:embed="rId2"/>
                <a:stretch>
                  <a:fillRect l="-1327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2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raw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Raw word frequency is not a great measure of association between words (why)?</a:t>
            </a:r>
          </a:p>
          <a:p>
            <a:pPr lvl="1"/>
            <a:r>
              <a:rPr lang="en-US" sz="2800" dirty="0"/>
              <a:t>It’s very skewed</a:t>
            </a:r>
          </a:p>
          <a:p>
            <a:pPr lvl="2"/>
            <a:r>
              <a:rPr lang="en-US" sz="2400" dirty="0"/>
              <a:t>“the” and “of” are very frequent, but maybe not the most discriminative</a:t>
            </a:r>
            <a:endParaRPr lang="en-US" dirty="0"/>
          </a:p>
          <a:p>
            <a:r>
              <a:rPr lang="en-US" dirty="0"/>
              <a:t>We’d rather have a measure that asks whether a context word is </a:t>
            </a:r>
            <a:r>
              <a:rPr lang="en-US" b="1" dirty="0"/>
              <a:t>particularly informative </a:t>
            </a:r>
            <a:r>
              <a:rPr lang="en-US" dirty="0"/>
              <a:t>about the target word.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</a:rPr>
              <a:t>Positive </a:t>
            </a:r>
            <a:r>
              <a:rPr lang="en-US" sz="3200" dirty="0" err="1">
                <a:solidFill>
                  <a:srgbClr val="0000FF"/>
                </a:solidFill>
              </a:rPr>
              <a:t>Pointwise</a:t>
            </a:r>
            <a:r>
              <a:rPr lang="en-US" sz="3200" dirty="0">
                <a:solidFill>
                  <a:srgbClr val="0000FF"/>
                </a:solidFill>
              </a:rPr>
              <a:t> Mutual Information (PPMI)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Pointwise mutual information</a:t>
                </a:r>
                <a:r>
                  <a:rPr lang="en-US" dirty="0"/>
                  <a:t>: </a:t>
                </a:r>
              </a:p>
              <a:p>
                <a:pPr marL="609585" lvl="1" indent="0">
                  <a:buNone/>
                </a:pPr>
                <a:r>
                  <a:rPr lang="en-US" dirty="0"/>
                  <a:t>Do events x and y co-occur more than if they were independent?</a:t>
                </a:r>
              </a:p>
              <a:p>
                <a:pPr lvl="1"/>
                <a:endParaRPr lang="en-US" sz="1467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3200" b="1" dirty="0"/>
                  <a:t>PMI between two words</a:t>
                </a:r>
                <a:r>
                  <a:rPr lang="en-US" sz="3200" dirty="0"/>
                  <a:t>:  </a:t>
                </a:r>
                <a:r>
                  <a:rPr lang="en-US" sz="2133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609585" lvl="1" indent="0">
                  <a:buNone/>
                </a:pPr>
                <a:r>
                  <a:rPr lang="en-US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667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67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667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  <a:blipFill rotWithShape="0">
                <a:blip r:embed="rId4"/>
                <a:stretch>
                  <a:fillRect l="-1442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3983915" y="2775174"/>
          <a:ext cx="4023784" cy="8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915" y="2775174"/>
                        <a:ext cx="4023784" cy="84811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542640"/>
            <a:ext cx="10972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1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732" y="772850"/>
            <a:ext cx="10871200" cy="990600"/>
          </a:xfrm>
        </p:spPr>
        <p:txBody>
          <a:bodyPr/>
          <a:lstStyle/>
          <a:p>
            <a:r>
              <a:rPr lang="en-US" dirty="0"/>
              <a:t>Positive </a:t>
            </a:r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911965"/>
                <a:ext cx="10871200" cy="4572000"/>
              </a:xfrm>
            </p:spPr>
            <p:txBody>
              <a:bodyPr>
                <a:normAutofit/>
              </a:bodyPr>
              <a:lstStyle/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What’s the range of PMI?  </a:t>
                </a:r>
              </a:p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But the negative values are problematic</a:t>
                </a:r>
                <a:endParaRPr lang="en-US" sz="2667" dirty="0"/>
              </a:p>
              <a:p>
                <a:pPr marL="914377" lvl="2" indent="-457189"/>
                <a:r>
                  <a:rPr lang="en-US" sz="2800" dirty="0"/>
                  <a:t>It’s not clear people are good at “unrelatedness”</a:t>
                </a:r>
              </a:p>
              <a:p>
                <a:pPr marL="457189" lvl="1" indent="-457189"/>
                <a:r>
                  <a:rPr lang="en-US" sz="3200" dirty="0"/>
                  <a:t>So we just replace negative PMI values by 0</a:t>
                </a:r>
              </a:p>
              <a:p>
                <a:pPr marL="457189" lvl="1" indent="-457189"/>
                <a:r>
                  <a:rPr lang="en-US" sz="3200" dirty="0"/>
                  <a:t>Positive PMI (PPMI) between word1 and word2:</a:t>
                </a: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67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667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667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911965"/>
                <a:ext cx="10871200" cy="4572000"/>
              </a:xfrm>
              <a:blipFill>
                <a:blip r:embed="rId3"/>
                <a:stretch>
                  <a:fillRect l="-1402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B5C6AF-F2FE-4543-971D-471F98FA4FF4}"/>
                  </a:ext>
                </a:extLst>
              </p:cNvPr>
              <p:cNvSpPr txBox="1"/>
              <p:nvPr/>
            </p:nvSpPr>
            <p:spPr>
              <a:xfrm>
                <a:off x="5642272" y="1842690"/>
                <a:ext cx="308608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−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  </m:t>
                      </m:r>
                      <m:r>
                        <m:rPr>
                          <m:nor/>
                        </m:rPr>
                        <a:rPr lang="en-US" sz="3200"/>
                        <m:t>to</m:t>
                      </m:r>
                      <m:r>
                        <a:rPr lang="en-US" sz="3200" i="1">
                          <a:latin typeface="Cambria Math" charset="0"/>
                        </a:rPr>
                        <m:t> 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B5C6AF-F2FE-4543-971D-471F98FA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272" y="1842690"/>
                <a:ext cx="3086086" cy="584775"/>
              </a:xfrm>
              <a:prstGeom prst="rect">
                <a:avLst/>
              </a:prstGeom>
              <a:blipFill>
                <a:blip r:embed="rId4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uiExpand="1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17800"/>
            <a:ext cx="4165600" cy="17272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p(w=</a:t>
            </a:r>
            <a:r>
              <a:rPr lang="en-US" sz="2667" dirty="0" err="1"/>
              <a:t>information,c</a:t>
            </a:r>
            <a:r>
              <a:rPr lang="en-US" sz="2667" dirty="0"/>
              <a:t>=data) = </a:t>
            </a:r>
          </a:p>
          <a:p>
            <a:pPr marL="0" indent="0">
              <a:buNone/>
            </a:pPr>
            <a:r>
              <a:rPr lang="en-US" sz="2667" dirty="0"/>
              <a:t>p(w=information) =</a:t>
            </a:r>
          </a:p>
          <a:p>
            <a:pPr marL="0" indent="0">
              <a:buNone/>
            </a:pPr>
            <a:r>
              <a:rPr lang="en-US" sz="2667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064000" y="15371"/>
          <a:ext cx="7408333" cy="24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78500" imgH="1917700" progId="Excel.Sheet.12">
                  <p:embed/>
                </p:oleObj>
              </mc:Choice>
              <mc:Fallback>
                <p:oleObj name="Worksheet" r:id="rId2" imgW="5778500" imgH="19177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64000" y="15371"/>
                        <a:ext cx="7408333" cy="2458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032000" y="3860334"/>
          <a:ext cx="8128000" cy="299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921500" imgH="2552700" progId="Excel.Sheet.12">
                  <p:embed/>
                </p:oleObj>
              </mc:Choice>
              <mc:Fallback>
                <p:oleObj name="Worksheet" r:id="rId4" imgW="6921500" imgH="2552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00" y="3860334"/>
                        <a:ext cx="8128000" cy="299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8401" y="273749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5601" y="273749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9601" y="322580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1" y="32258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0401" y="371410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3512" y="3714107"/>
            <a:ext cx="85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.37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EFDE0D0E-88AB-3641-A214-972775169CE5}"/>
              </a:ext>
            </a:extLst>
          </p:cNvPr>
          <p:cNvSpPr txBox="1">
            <a:spLocks/>
          </p:cNvSpPr>
          <p:nvPr/>
        </p:nvSpPr>
        <p:spPr>
          <a:xfrm>
            <a:off x="5525285" y="3273856"/>
            <a:ext cx="3471205" cy="81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pmi</a:t>
            </a:r>
            <a:r>
              <a:rPr lang="en-US" sz="2400" dirty="0"/>
              <a:t>(</a:t>
            </a:r>
            <a:r>
              <a:rPr lang="en-US" sz="2400" dirty="0" err="1"/>
              <a:t>information,data</a:t>
            </a:r>
            <a:r>
              <a:rPr lang="en-US" sz="2400" dirty="0"/>
              <a:t>) =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63968B00-1520-B045-A3AF-7CF97828CD41}"/>
              </a:ext>
            </a:extLst>
          </p:cNvPr>
          <p:cNvSpPr txBox="1">
            <a:spLocks/>
          </p:cNvSpPr>
          <p:nvPr/>
        </p:nvSpPr>
        <p:spPr bwMode="auto">
          <a:xfrm>
            <a:off x="8724780" y="3234560"/>
            <a:ext cx="1676722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(.32 /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50751876-C22E-D140-976F-DAA0267D7FDD}"/>
              </a:ext>
            </a:extLst>
          </p:cNvPr>
          <p:cNvSpPr txBox="1">
            <a:spLocks/>
          </p:cNvSpPr>
          <p:nvPr/>
        </p:nvSpPr>
        <p:spPr bwMode="auto">
          <a:xfrm>
            <a:off x="10006083" y="3234560"/>
            <a:ext cx="2032000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(.37*.58) )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6048B845-B4AF-F442-8266-0B7D47B19FEE}"/>
              </a:ext>
            </a:extLst>
          </p:cNvPr>
          <p:cNvSpPr txBox="1">
            <a:spLocks/>
          </p:cNvSpPr>
          <p:nvPr/>
        </p:nvSpPr>
        <p:spPr bwMode="auto">
          <a:xfrm>
            <a:off x="11252895" y="3223056"/>
            <a:ext cx="1016001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= .57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6E8CD0-8554-9E43-841B-F41E9C7B10D7}"/>
              </a:ext>
            </a:extLst>
          </p:cNvPr>
          <p:cNvSpPr/>
          <p:nvPr/>
        </p:nvSpPr>
        <p:spPr>
          <a:xfrm>
            <a:off x="8996490" y="3860334"/>
            <a:ext cx="1405012" cy="249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2F2411-763B-8343-BDFB-90058480C772}"/>
              </a:ext>
            </a:extLst>
          </p:cNvPr>
          <p:cNvSpPr/>
          <p:nvPr/>
        </p:nvSpPr>
        <p:spPr>
          <a:xfrm rot="5400000">
            <a:off x="5067804" y="2913944"/>
            <a:ext cx="651379" cy="720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0" grpId="0" build="p"/>
      <p:bldP spid="21" grpId="0"/>
      <p:bldP spid="22" grpId="0"/>
      <p:bldP spid="23" grpId="0"/>
      <p:bldP spid="2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27" y="365125"/>
            <a:ext cx="10847173" cy="1325563"/>
          </a:xfrm>
        </p:spPr>
        <p:txBody>
          <a:bodyPr/>
          <a:lstStyle/>
          <a:p>
            <a:r>
              <a:rPr lang="en-US" dirty="0"/>
              <a:t>Low-dimensional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Problem with W-W matrixes:</a:t>
            </a:r>
          </a:p>
          <a:p>
            <a:pPr lvl="1"/>
            <a:r>
              <a:rPr lang="en-US" sz="2800" dirty="0"/>
              <a:t>Number of basis concepts is large (high-dimensional)</a:t>
            </a:r>
          </a:p>
          <a:p>
            <a:pPr lvl="1"/>
            <a:r>
              <a:rPr lang="en-US" sz="2800" dirty="0"/>
              <a:t>Basis is not </a:t>
            </a:r>
            <a:r>
              <a:rPr lang="en-US" sz="2800" dirty="0">
                <a:solidFill>
                  <a:srgbClr val="3C58AD"/>
                </a:solidFill>
              </a:rPr>
              <a:t>orthogonal </a:t>
            </a:r>
            <a:br>
              <a:rPr lang="en-US" sz="2800" dirty="0">
                <a:solidFill>
                  <a:srgbClr val="3C58AD"/>
                </a:solidFill>
              </a:rPr>
            </a:br>
            <a:r>
              <a:rPr lang="en-US" sz="2800" dirty="0"/>
              <a:t>(i.e., not </a:t>
            </a:r>
            <a:r>
              <a:rPr lang="en-US" sz="2800" dirty="0">
                <a:solidFill>
                  <a:srgbClr val="3C58AD"/>
                </a:solidFill>
              </a:rPr>
              <a:t>linearly independent</a:t>
            </a:r>
            <a:r>
              <a:rPr lang="en-US" sz="2800" dirty="0"/>
              <a:t>)</a:t>
            </a:r>
          </a:p>
          <a:p>
            <a:pPr lvl="1"/>
            <a:r>
              <a:rPr lang="en-US" altLang="zh-TW" sz="2800" dirty="0"/>
              <a:t>Some</a:t>
            </a:r>
            <a:r>
              <a:rPr lang="zh-TW" altLang="en-US" sz="2800" dirty="0"/>
              <a:t> </a:t>
            </a:r>
            <a:r>
              <a:rPr lang="en-US" altLang="zh-TW" sz="2800" dirty="0"/>
              <a:t>function</a:t>
            </a:r>
            <a:r>
              <a:rPr lang="zh-TW" altLang="en-US" sz="2800" dirty="0"/>
              <a:t> </a:t>
            </a:r>
            <a:r>
              <a:rPr lang="en-US" altLang="zh-TW" sz="2800" dirty="0"/>
              <a:t>words</a:t>
            </a:r>
            <a:r>
              <a:rPr lang="zh-TW" altLang="en-US" sz="2800" dirty="0"/>
              <a:t> </a:t>
            </a:r>
            <a:r>
              <a:rPr lang="en-US" altLang="zh-TW" sz="2800" dirty="0"/>
              <a:t>are</a:t>
            </a:r>
            <a:r>
              <a:rPr lang="zh-TW" altLang="en-US" sz="2800" dirty="0"/>
              <a:t> </a:t>
            </a:r>
            <a:r>
              <a:rPr lang="en-US" altLang="zh-TW" sz="2800" dirty="0"/>
              <a:t>too</a:t>
            </a:r>
            <a:r>
              <a:rPr lang="zh-TW" altLang="en-US" sz="2800" dirty="0"/>
              <a:t> </a:t>
            </a:r>
            <a:r>
              <a:rPr lang="en-US" altLang="zh-TW" sz="2800" dirty="0"/>
              <a:t>frequent</a:t>
            </a:r>
            <a:r>
              <a:rPr lang="zh-TW" altLang="en-US" sz="2800" dirty="0"/>
              <a:t> </a:t>
            </a:r>
            <a:r>
              <a:rPr lang="en-US" altLang="zh-TW" sz="2800" dirty="0"/>
              <a:t>(e.g.,</a:t>
            </a:r>
            <a:r>
              <a:rPr lang="zh-TW" altLang="en-US" sz="2800" dirty="0"/>
              <a:t> </a:t>
            </a:r>
            <a:r>
              <a:rPr lang="en-US" altLang="zh-TW" sz="2800" dirty="0"/>
              <a:t>the, of, to)</a:t>
            </a:r>
            <a:r>
              <a:rPr lang="zh-TW" altLang="en-US" sz="2800" dirty="0"/>
              <a:t> </a:t>
            </a:r>
            <a:endParaRPr lang="en-US" sz="2800" dirty="0"/>
          </a:p>
          <a:p>
            <a:pPr lvl="2"/>
            <a:r>
              <a:rPr lang="en-US" altLang="zh-TW" sz="2800" dirty="0"/>
              <a:t>Syntax</a:t>
            </a:r>
            <a:r>
              <a:rPr lang="zh-TW" altLang="en-US" sz="2800" dirty="0"/>
              <a:t> </a:t>
            </a:r>
            <a:r>
              <a:rPr lang="en-US" altLang="zh-TW" sz="2800" dirty="0"/>
              <a:t>has</a:t>
            </a:r>
            <a:r>
              <a:rPr lang="zh-TW" altLang="en-US" sz="2800" dirty="0"/>
              <a:t> </a:t>
            </a:r>
            <a:r>
              <a:rPr lang="en-US" altLang="zh-TW" sz="2800" dirty="0"/>
              <a:t>too</a:t>
            </a:r>
            <a:r>
              <a:rPr lang="zh-TW" altLang="en-US" sz="2800" dirty="0"/>
              <a:t> </a:t>
            </a:r>
            <a:r>
              <a:rPr lang="en-US" altLang="zh-TW" sz="2800" dirty="0"/>
              <a:t>much</a:t>
            </a:r>
            <a:r>
              <a:rPr lang="zh-TW" altLang="en-US" sz="2800" dirty="0"/>
              <a:t> </a:t>
            </a:r>
            <a:r>
              <a:rPr lang="en-US" altLang="zh-TW" sz="2800" dirty="0"/>
              <a:t>impact</a:t>
            </a:r>
            <a:endParaRPr lang="en-US" sz="2400" dirty="0"/>
          </a:p>
          <a:p>
            <a:pPr lvl="1"/>
            <a:endParaRPr lang="en-US" dirty="0"/>
          </a:p>
          <a:p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1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BCA2-AC72-4F4F-AF40-7CF4BC12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86"/>
            <a:ext cx="10515600" cy="1325563"/>
          </a:xfrm>
        </p:spPr>
        <p:txBody>
          <a:bodyPr/>
          <a:lstStyle/>
          <a:p>
            <a:r>
              <a:rPr lang="en-US" dirty="0"/>
              <a:t>Bonus: Latent Semantic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449C60-DA13-8147-984E-6B5A3F45B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05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Factorization: Apply SVD (Singular Value Decomposition) to the matrix to find latent components</a:t>
                </a:r>
              </a:p>
              <a:p>
                <a:pPr lvl="1"/>
                <a:r>
                  <a:rPr lang="en-US" dirty="0"/>
                  <a:t>Uncovers relationships not explicit in the corpora</a:t>
                </a:r>
              </a:p>
              <a:p>
                <a:pPr lvl="1"/>
                <a:r>
                  <a:rPr lang="en-US" dirty="0"/>
                  <a:t>Term vectors projected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C58AD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latent space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449C60-DA13-8147-984E-6B5A3F45B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059"/>
                <a:ext cx="10515600" cy="4351338"/>
              </a:xfrm>
              <a:blipFill>
                <a:blip r:embed="rId3"/>
                <a:stretch>
                  <a:fillRect l="-1086" t="-2326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B45EDA3-F7C4-6E4B-A41B-F876EA640EFC}"/>
              </a:ext>
            </a:extLst>
          </p:cNvPr>
          <p:cNvGrpSpPr/>
          <p:nvPr/>
        </p:nvGrpSpPr>
        <p:grpSpPr>
          <a:xfrm>
            <a:off x="1532812" y="3100028"/>
            <a:ext cx="8305800" cy="2688131"/>
            <a:chOff x="2708478" y="3981776"/>
            <a:chExt cx="8305800" cy="26881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957D35C-1A94-8D45-AE50-4E015696313F}"/>
                    </a:ext>
                  </a:extLst>
                </p:cNvPr>
                <p:cNvSpPr/>
                <p:nvPr/>
              </p:nvSpPr>
              <p:spPr bwMode="auto">
                <a:xfrm>
                  <a:off x="2708478" y="4455641"/>
                  <a:ext cx="2057400" cy="17526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109728" tIns="54864" rIns="109728" bIns="5486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096963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𝑪</m:t>
                        </m:r>
                      </m:oMath>
                    </m:oMathPara>
                  </a14:m>
                  <a:endParaRPr lang="en-US" sz="4000" b="1" dirty="0">
                    <a:solidFill>
                      <a:schemeClr val="tx1"/>
                    </a:solidFill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957D35C-1A94-8D45-AE50-4E01569631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08478" y="4455641"/>
                  <a:ext cx="2057400" cy="17526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DD3A6CF-5A6C-F049-A353-EA2C25874D8A}"/>
                    </a:ext>
                  </a:extLst>
                </p:cNvPr>
                <p:cNvSpPr/>
                <p:nvPr/>
              </p:nvSpPr>
              <p:spPr bwMode="auto">
                <a:xfrm>
                  <a:off x="5680278" y="4455641"/>
                  <a:ext cx="1066800" cy="17526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109728" tIns="54864" rIns="109728" bIns="5486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096963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𝐔</m:t>
                        </m:r>
                      </m:oMath>
                    </m:oMathPara>
                  </a14:m>
                  <a:endParaRPr lang="en-US" sz="2900" b="1" dirty="0">
                    <a:solidFill>
                      <a:schemeClr val="tx1"/>
                    </a:solidFill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DD3A6CF-5A6C-F049-A353-EA2C25874D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80278" y="4455641"/>
                  <a:ext cx="1066800" cy="17526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DDF468-9026-1E40-A062-953184529BBB}"/>
                </a:ext>
              </a:extLst>
            </p:cNvPr>
            <p:cNvSpPr/>
            <p:nvPr/>
          </p:nvSpPr>
          <p:spPr bwMode="auto">
            <a:xfrm>
              <a:off x="7280478" y="4455641"/>
              <a:ext cx="1066800" cy="10698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963" fontAlgn="base">
                <a:spcBef>
                  <a:spcPct val="0"/>
                </a:spcBef>
                <a:spcAft>
                  <a:spcPct val="0"/>
                </a:spcAft>
              </a:pPr>
              <a:endParaRPr lang="en-US" sz="2900" b="1" dirty="0">
                <a:solidFill>
                  <a:schemeClr val="tx1"/>
                </a:solidFill>
                <a:latin typeface="Segoe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51C58F8-0678-F24F-814F-5630CF5811A0}"/>
                    </a:ext>
                  </a:extLst>
                </p:cNvPr>
                <p:cNvSpPr/>
                <p:nvPr/>
              </p:nvSpPr>
              <p:spPr bwMode="auto">
                <a:xfrm>
                  <a:off x="8880678" y="4455641"/>
                  <a:ext cx="2057400" cy="106984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109728" tIns="54864" rIns="109728" bIns="5486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096963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𝐕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solidFill>
                      <a:schemeClr val="tx1"/>
                    </a:solidFill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51C58F8-0678-F24F-814F-5630CF5811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80678" y="4455641"/>
                  <a:ext cx="2057400" cy="10698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5D6A81-D79C-7244-AF11-5738493A4811}"/>
                    </a:ext>
                  </a:extLst>
                </p:cNvPr>
                <p:cNvSpPr txBox="1"/>
                <p:nvPr/>
              </p:nvSpPr>
              <p:spPr>
                <a:xfrm>
                  <a:off x="4765878" y="4912842"/>
                  <a:ext cx="9144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>
                            <a:solidFill>
                              <a:srgbClr val="3C58AD"/>
                            </a:solidFill>
                            <a:latin typeface="Cambria Math"/>
                            <a:ea typeface="Cambria Math"/>
                          </a:rPr>
                          <m:t>≈</m:t>
                        </m:r>
                      </m:oMath>
                    </m:oMathPara>
                  </a14:m>
                  <a:endParaRPr lang="en-US" sz="3600" dirty="0" err="1">
                    <a:solidFill>
                      <a:srgbClr val="3C58AD"/>
                    </a:solidFill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5D6A81-D79C-7244-AF11-5738493A4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5878" y="4912842"/>
                  <a:ext cx="914400" cy="7694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D71D13C-C8B5-7E4E-95AD-4042429DFE8C}"/>
                    </a:ext>
                  </a:extLst>
                </p:cNvPr>
                <p:cNvSpPr txBox="1"/>
                <p:nvPr/>
              </p:nvSpPr>
              <p:spPr>
                <a:xfrm>
                  <a:off x="3927678" y="6208242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  <m:r>
                          <a:rPr lang="en-US" sz="2400" i="1">
                            <a:latin typeface="Cambria Math"/>
                          </a:rPr>
                          <m:t>×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400" dirty="0" err="1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D71D13C-C8B5-7E4E-95AD-4042429DF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678" y="6208242"/>
                  <a:ext cx="914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B2C2D9-93B2-744A-89D1-D82CCC8BF8B7}"/>
                    </a:ext>
                  </a:extLst>
                </p:cNvPr>
                <p:cNvSpPr txBox="1"/>
                <p:nvPr/>
              </p:nvSpPr>
              <p:spPr>
                <a:xfrm>
                  <a:off x="5908878" y="6208242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  <m:r>
                          <a:rPr lang="en-US" sz="2400" i="1">
                            <a:latin typeface="Cambria Math"/>
                          </a:rPr>
                          <m:t>×</m:t>
                        </m:r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en-US" sz="2400" dirty="0" err="1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B2C2D9-93B2-744A-89D1-D82CCC8BF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8878" y="6208242"/>
                  <a:ext cx="914400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3386D8-B86A-324E-BD70-A10E1D46474C}"/>
                    </a:ext>
                  </a:extLst>
                </p:cNvPr>
                <p:cNvSpPr txBox="1"/>
                <p:nvPr/>
              </p:nvSpPr>
              <p:spPr>
                <a:xfrm>
                  <a:off x="7509078" y="5522442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×</m:t>
                        </m:r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en-US" sz="2400" dirty="0" err="1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3386D8-B86A-324E-BD70-A10E1D464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078" y="5522442"/>
                  <a:ext cx="91440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0F1890-10A7-9145-822F-99FD2AA875A9}"/>
                    </a:ext>
                  </a:extLst>
                </p:cNvPr>
                <p:cNvSpPr txBox="1"/>
                <p:nvPr/>
              </p:nvSpPr>
              <p:spPr>
                <a:xfrm>
                  <a:off x="10099878" y="5522442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×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400" dirty="0" err="1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0F1890-10A7-9145-822F-99FD2AA87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9878" y="5522442"/>
                  <a:ext cx="91440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6C109D-66DF-6C43-B017-DA02FDA4582F}"/>
                </a:ext>
              </a:extLst>
            </p:cNvPr>
            <p:cNvCxnSpPr/>
            <p:nvPr/>
          </p:nvCxnSpPr>
          <p:spPr bwMode="auto">
            <a:xfrm>
              <a:off x="7280478" y="4455641"/>
              <a:ext cx="1066800" cy="1069848"/>
            </a:xfrm>
            <a:prstGeom prst="line">
              <a:avLst/>
            </a:prstGeom>
            <a:gradFill rotWithShape="0">
              <a:gsLst>
                <a:gs pos="0">
                  <a:schemeClr val="folHlink">
                    <a:gamma/>
                    <a:tint val="72941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72941"/>
                    <a:invGamma/>
                  </a:schemeClr>
                </a:gs>
              </a:gsLst>
              <a:lin ang="2700000" scaled="1"/>
            </a:gradFill>
            <a:ln w="508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0EB2A8C-4335-DC4A-B760-24DA8E2000C7}"/>
                    </a:ext>
                  </a:extLst>
                </p:cNvPr>
                <p:cNvSpPr txBox="1"/>
                <p:nvPr/>
              </p:nvSpPr>
              <p:spPr>
                <a:xfrm>
                  <a:off x="7813879" y="4467345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dirty="0">
                            <a:latin typeface="Cambria Math" panose="02040503050406030204" pitchFamily="18" charset="0"/>
                          </a:rPr>
                          <m:t>𝚺</m:t>
                        </m:r>
                      </m:oMath>
                    </m:oMathPara>
                  </a14:m>
                  <a:endParaRPr lang="en-US" sz="2800" b="1" dirty="0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0EB2A8C-4335-DC4A-B760-24DA8E200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3879" y="4467345"/>
                  <a:ext cx="49244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614E0-7206-4444-8130-5FCB7F47E6F8}"/>
                </a:ext>
              </a:extLst>
            </p:cNvPr>
            <p:cNvGrpSpPr/>
            <p:nvPr/>
          </p:nvGrpSpPr>
          <p:grpSpPr>
            <a:xfrm>
              <a:off x="4156277" y="4455642"/>
              <a:ext cx="381001" cy="1752601"/>
              <a:chOff x="1981198" y="2514600"/>
              <a:chExt cx="381001" cy="175260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7DBD4A-B31D-8044-8BD3-DD29E88B4C4A}"/>
                  </a:ext>
                </a:extLst>
              </p:cNvPr>
              <p:cNvSpPr/>
              <p:nvPr/>
            </p:nvSpPr>
            <p:spPr bwMode="auto">
              <a:xfrm rot="5400000">
                <a:off x="1142999" y="3352799"/>
                <a:ext cx="1752600" cy="7620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900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463B1E7-FBDD-3145-B631-14DCBCCADFE4}"/>
                  </a:ext>
                </a:extLst>
              </p:cNvPr>
              <p:cNvSpPr/>
              <p:nvPr/>
            </p:nvSpPr>
            <p:spPr bwMode="auto">
              <a:xfrm rot="5400000">
                <a:off x="1447799" y="3352800"/>
                <a:ext cx="1752600" cy="7620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900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4C06C61-BB65-2442-91EB-AF65F573AD90}"/>
                </a:ext>
              </a:extLst>
            </p:cNvPr>
            <p:cNvGrpSpPr/>
            <p:nvPr/>
          </p:nvGrpSpPr>
          <p:grpSpPr>
            <a:xfrm>
              <a:off x="10404676" y="4455641"/>
              <a:ext cx="381002" cy="1069850"/>
              <a:chOff x="8229598" y="2514600"/>
              <a:chExt cx="381002" cy="106985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512FBF-260F-BD4F-BEFA-92465C9EBC19}"/>
                  </a:ext>
                </a:extLst>
              </p:cNvPr>
              <p:cNvSpPr/>
              <p:nvPr/>
            </p:nvSpPr>
            <p:spPr bwMode="auto">
              <a:xfrm rot="5400000">
                <a:off x="7732774" y="3011425"/>
                <a:ext cx="1069849" cy="7620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900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4C46411-83C6-8145-AFC8-585706DB3E47}"/>
                  </a:ext>
                </a:extLst>
              </p:cNvPr>
              <p:cNvSpPr/>
              <p:nvPr/>
            </p:nvSpPr>
            <p:spPr bwMode="auto">
              <a:xfrm rot="5400000">
                <a:off x="8037575" y="3011424"/>
                <a:ext cx="1069849" cy="7620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900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BB9453-2D8B-3241-A057-36F3E44A72D2}"/>
                </a:ext>
              </a:extLst>
            </p:cNvPr>
            <p:cNvCxnSpPr/>
            <p:nvPr/>
          </p:nvCxnSpPr>
          <p:spPr>
            <a:xfrm>
              <a:off x="2708478" y="4303241"/>
              <a:ext cx="20574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rved Down Arrow 24">
              <a:extLst>
                <a:ext uri="{FF2B5EF4-FFF2-40B4-BE49-F238E27FC236}">
                  <a16:creationId xmlns:a16="http://schemas.microsoft.com/office/drawing/2014/main" id="{E8541FCC-F316-6F46-B915-2CCC8BFD7CF6}"/>
                </a:ext>
              </a:extLst>
            </p:cNvPr>
            <p:cNvSpPr/>
            <p:nvPr/>
          </p:nvSpPr>
          <p:spPr bwMode="auto">
            <a:xfrm>
              <a:off x="7425589" y="3981776"/>
              <a:ext cx="2979087" cy="369332"/>
            </a:xfrm>
            <a:prstGeom prst="curved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963" fontAlgn="base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chemeClr val="tx1"/>
                </a:solidFill>
                <a:latin typeface="Segoe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97B4CF-DEFC-A143-C529-935897D32DD4}"/>
              </a:ext>
            </a:extLst>
          </p:cNvPr>
          <p:cNvSpPr txBox="1"/>
          <p:nvPr/>
        </p:nvSpPr>
        <p:spPr>
          <a:xfrm>
            <a:off x="1523630" y="6095539"/>
            <a:ext cx="2456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our case, d == n</a:t>
            </a:r>
          </a:p>
        </p:txBody>
      </p:sp>
    </p:spTree>
    <p:extLst>
      <p:ext uri="{BB962C8B-B14F-4D97-AF65-F5344CB8AC3E}">
        <p14:creationId xmlns:p14="http://schemas.microsoft.com/office/powerpoint/2010/main" val="4199282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Dense Vector </a:t>
            </a:r>
            <a:r>
              <a:rPr lang="en-US" dirty="0"/>
              <a:t>R</a:t>
            </a:r>
            <a:r>
              <a:rPr lang="en-US" sz="6000" dirty="0"/>
              <a:t>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Word2Vec</a:t>
            </a:r>
          </a:p>
          <a:p>
            <a:pPr lvl="1"/>
            <a:r>
              <a:rPr lang="en-US" dirty="0"/>
              <a:t>Continuous Bag of Words (CBOW) and </a:t>
            </a:r>
            <a:r>
              <a:rPr lang="en-US" dirty="0" err="1"/>
              <a:t>SkipGram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2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represent a word?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585" y="1825625"/>
            <a:ext cx="5363308" cy="4351338"/>
          </a:xfrm>
        </p:spPr>
        <p:txBody>
          <a:bodyPr/>
          <a:lstStyle/>
          <a:p>
            <a:r>
              <a:rPr lang="en-US" dirty="0"/>
              <a:t>How do we “understand” a word?</a:t>
            </a:r>
          </a:p>
          <a:p>
            <a:r>
              <a:rPr lang="en-US" dirty="0"/>
              <a:t>How can we know the relation/distance/similarity between words </a:t>
            </a:r>
            <a:r>
              <a:rPr lang="en-US" b="1" dirty="0"/>
              <a:t>computationally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***Discussion***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481" y="1690688"/>
            <a:ext cx="5451503" cy="280835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DF72633-A9B7-2645-8457-6B0EF5957619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92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LSA: a compact/low-dimensional representation of co-occurrence matrix</a:t>
            </a:r>
          </a:p>
          <a:p>
            <a:r>
              <a:rPr lang="en-US" dirty="0"/>
              <a:t>Prediction-based models: Another way to get dense vectors</a:t>
            </a:r>
          </a:p>
          <a:p>
            <a:pPr lvl="1"/>
            <a:r>
              <a:rPr lang="en-US" dirty="0"/>
              <a:t>Similar to using co-occurrence counts </a:t>
            </a:r>
            <a:r>
              <a:rPr lang="en-US" sz="1600" dirty="0" err="1">
                <a:solidFill>
                  <a:srgbClr val="3C58AD"/>
                </a:solidFill>
              </a:rPr>
              <a:t>Levy&amp;Goldberg</a:t>
            </a:r>
            <a:r>
              <a:rPr lang="en-US" sz="1600" dirty="0">
                <a:solidFill>
                  <a:srgbClr val="3C58AD"/>
                </a:solidFill>
              </a:rPr>
              <a:t> (2014), Pennington et al. (2014)</a:t>
            </a:r>
          </a:p>
          <a:p>
            <a:r>
              <a:rPr lang="en-US" sz="2600" dirty="0"/>
              <a:t>Easy to incorporate new words or sentences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D6E48-3153-F44F-ACBB-63D85AD78DC2}"/>
              </a:ext>
            </a:extLst>
          </p:cNvPr>
          <p:cNvSpPr/>
          <p:nvPr/>
        </p:nvSpPr>
        <p:spPr>
          <a:xfrm>
            <a:off x="4856619" y="4110323"/>
            <a:ext cx="4156363" cy="8152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Why is this a problem for LSA?</a:t>
            </a:r>
          </a:p>
        </p:txBody>
      </p:sp>
    </p:spTree>
    <p:extLst>
      <p:ext uri="{BB962C8B-B14F-4D97-AF65-F5344CB8AC3E}">
        <p14:creationId xmlns:p14="http://schemas.microsoft.com/office/powerpoint/2010/main" val="127393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508000"/>
            <a:ext cx="11379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/>
              <a:t>Train a neural network to predict neighboring words</a:t>
            </a:r>
          </a:p>
          <a:p>
            <a:pPr marL="914377" lvl="2" indent="-457189"/>
            <a:r>
              <a:rPr lang="en-US" sz="2400" dirty="0"/>
              <a:t>Inspired by </a:t>
            </a:r>
            <a:r>
              <a:rPr lang="en-US" sz="2400" b="1" dirty="0"/>
              <a:t>neural net language models (will cover later in the quarter)</a:t>
            </a:r>
            <a:r>
              <a:rPr lang="en-US" sz="2400" dirty="0"/>
              <a:t>.</a:t>
            </a:r>
          </a:p>
          <a:p>
            <a:pPr marL="914377" lvl="2" indent="-457189"/>
            <a:r>
              <a:rPr lang="en-US" sz="2400" dirty="0"/>
              <a:t>In doing so, </a:t>
            </a:r>
            <a:r>
              <a:rPr lang="en-US" sz="2400" i="1" dirty="0">
                <a:solidFill>
                  <a:srgbClr val="0070C0"/>
                </a:solidFill>
              </a:rPr>
              <a:t>learn dense embeddings for the words </a:t>
            </a:r>
            <a:r>
              <a:rPr lang="en-US" sz="2400" dirty="0"/>
              <a:t>in the training corpus.</a:t>
            </a:r>
            <a:endParaRPr lang="en-US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Fast, easy to train</a:t>
            </a:r>
          </a:p>
          <a:p>
            <a:pPr lvl="1"/>
            <a:r>
              <a:rPr lang="en-US" dirty="0"/>
              <a:t>Available online in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Including sets of </a:t>
            </a:r>
            <a:r>
              <a:rPr lang="en-US" dirty="0" err="1"/>
              <a:t>pretrained</a:t>
            </a:r>
            <a:r>
              <a:rPr lang="en-US" dirty="0"/>
              <a:t> </a:t>
            </a:r>
            <a:r>
              <a:rPr lang="en-US" dirty="0" err="1"/>
              <a:t>embeddings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Skip-gram </a:t>
            </a:r>
            <a:r>
              <a:rPr lang="en-US" dirty="0" err="1"/>
              <a:t>v.s</a:t>
            </a:r>
            <a:r>
              <a:rPr lang="en-US" dirty="0"/>
              <a:t> Continuous bag-of-words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588733-6A5E-E745-B465-437FFDC5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48" y="1740116"/>
            <a:ext cx="8997778" cy="4581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E42A2-B32D-794A-859D-A86C4892E978}"/>
              </a:ext>
            </a:extLst>
          </p:cNvPr>
          <p:cNvSpPr txBox="1"/>
          <p:nvPr/>
        </p:nvSpPr>
        <p:spPr>
          <a:xfrm>
            <a:off x="1413163" y="6314785"/>
            <a:ext cx="445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Predicting a word using its neighboring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4453D-8698-8147-A439-223FD7C0680B}"/>
              </a:ext>
            </a:extLst>
          </p:cNvPr>
          <p:cNvSpPr txBox="1"/>
          <p:nvPr/>
        </p:nvSpPr>
        <p:spPr>
          <a:xfrm>
            <a:off x="6060575" y="6314785"/>
            <a:ext cx="512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Predicting the neighbors based on the current 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0B95A-99C2-791C-A7EA-953913BC8802}"/>
              </a:ext>
            </a:extLst>
          </p:cNvPr>
          <p:cNvSpPr txBox="1"/>
          <p:nvPr/>
        </p:nvSpPr>
        <p:spPr>
          <a:xfrm>
            <a:off x="452631" y="250465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Violet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AFA84-5FF2-F679-55E4-83C6036D0620}"/>
              </a:ext>
            </a:extLst>
          </p:cNvPr>
          <p:cNvSpPr txBox="1"/>
          <p:nvPr/>
        </p:nvSpPr>
        <p:spPr>
          <a:xfrm>
            <a:off x="661823" y="3253409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D2D79-4FC3-46A8-5106-D1913783985C}"/>
              </a:ext>
            </a:extLst>
          </p:cNvPr>
          <p:cNvSpPr txBox="1"/>
          <p:nvPr/>
        </p:nvSpPr>
        <p:spPr>
          <a:xfrm>
            <a:off x="328206" y="3783495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teaching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2E467-A9F5-B9BE-999E-8E0ED2FB2B51}"/>
              </a:ext>
            </a:extLst>
          </p:cNvPr>
          <p:cNvSpPr txBox="1"/>
          <p:nvPr/>
        </p:nvSpPr>
        <p:spPr>
          <a:xfrm>
            <a:off x="392903" y="4452731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natural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FC6DD-5BD1-A0ED-4E1D-D7B2F66E6418}"/>
              </a:ext>
            </a:extLst>
          </p:cNvPr>
          <p:cNvSpPr txBox="1"/>
          <p:nvPr/>
        </p:nvSpPr>
        <p:spPr>
          <a:xfrm>
            <a:off x="304802" y="5161723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893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0278-3F9C-AB4E-A087-F72E484B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the words?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EEDFC-04CF-2549-B49B-B6D6A0B7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We want to obtain </a:t>
            </a:r>
            <a:r>
              <a:rPr lang="en-US" sz="3200" i="1" dirty="0">
                <a:solidFill>
                  <a:srgbClr val="0070C0"/>
                </a:solidFill>
              </a:rPr>
              <a:t>low-dimensional </a:t>
            </a:r>
            <a:r>
              <a:rPr lang="en-US" sz="3200" dirty="0">
                <a:solidFill>
                  <a:srgbClr val="0070C0"/>
                </a:solidFill>
              </a:rPr>
              <a:t>vector</a:t>
            </a:r>
            <a:r>
              <a:rPr lang="en-US" sz="3200" dirty="0"/>
              <a:t> representations for the words.</a:t>
            </a:r>
          </a:p>
          <a:p>
            <a:pPr lvl="1"/>
            <a:r>
              <a:rPr lang="en-US" sz="2800" dirty="0"/>
              <a:t>So all w</a:t>
            </a:r>
            <a:r>
              <a:rPr lang="en-US" sz="2800" baseline="-25000" dirty="0"/>
              <a:t>(t)</a:t>
            </a:r>
            <a:r>
              <a:rPr lang="en-US" sz="2800" dirty="0"/>
              <a:t>s</a:t>
            </a:r>
            <a:r>
              <a:rPr lang="en-US" sz="2800" baseline="-25000" dirty="0"/>
              <a:t> </a:t>
            </a:r>
            <a:r>
              <a:rPr lang="en-US" sz="2800" dirty="0"/>
              <a:t>will be represented as vectors</a:t>
            </a:r>
          </a:p>
          <a:p>
            <a:pPr lvl="1"/>
            <a:r>
              <a:rPr lang="en-US" sz="2800" dirty="0"/>
              <a:t>How do we get these vectors?</a:t>
            </a:r>
          </a:p>
          <a:p>
            <a:pPr lvl="2"/>
            <a:r>
              <a:rPr lang="en-US" sz="2400" dirty="0"/>
              <a:t>Randomly initialize and learn from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Word2Vec (Skip-gram)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Maximize the log likelihood (minimize the </a:t>
                </a:r>
              </a:p>
              <a:p>
                <a:pPr marL="0" indent="0">
                  <a:buNone/>
                </a:pPr>
                <a:r>
                  <a:rPr lang="en-US" dirty="0"/>
                  <a:t>negative log likelihood) of context word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given center </a:t>
                </a:r>
              </a:p>
              <a:p>
                <a:pPr marL="0" indent="0">
                  <a:buNone/>
                </a:pPr>
                <a:r>
                  <a:rPr lang="en-US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 is usually 5~10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47303"/>
            <a:ext cx="6090699" cy="1298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A58C6-8616-CB4E-A383-CA79E7B14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23"/>
          <a:stretch/>
        </p:blipFill>
        <p:spPr>
          <a:xfrm>
            <a:off x="7811862" y="1729149"/>
            <a:ext cx="3836259" cy="4239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E70F3-8197-E849-A561-631D867D0F18}"/>
              </a:ext>
            </a:extLst>
          </p:cNvPr>
          <p:cNvSpPr txBox="1"/>
          <p:nvPr/>
        </p:nvSpPr>
        <p:spPr>
          <a:xfrm>
            <a:off x="1828800" y="403503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93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2456DE-0F10-F141-BC26-A2AFE45ECF2C}"/>
              </a:ext>
            </a:extLst>
          </p:cNvPr>
          <p:cNvSpPr/>
          <p:nvPr/>
        </p:nvSpPr>
        <p:spPr>
          <a:xfrm>
            <a:off x="3131126" y="2438400"/>
            <a:ext cx="2964873" cy="990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Word2Vec (Skip-gram)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85F03-8B9B-6C4F-8541-B859ECD71AE1}"/>
              </a:ext>
            </a:extLst>
          </p:cNvPr>
          <p:cNvSpPr txBox="1"/>
          <p:nvPr/>
        </p:nvSpPr>
        <p:spPr>
          <a:xfrm>
            <a:off x="6096000" y="2660075"/>
            <a:ext cx="36160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/>
              <a:t>softmax</a:t>
            </a:r>
            <a:r>
              <a:rPr lang="en-US" sz="2000" dirty="0"/>
              <a:t> function, or normalized exponential function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ADA61C-4F1A-034B-A81E-2652E881E5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How to model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sz="800" dirty="0"/>
                  <a:t>.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 ⋅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 ⋅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Every word has 2 vectors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: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the center word (also called input embeddings)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the context word (also called output embeddings)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ADA61C-4F1A-034B-A81E-2652E881E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walk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39E64B-38D6-7147-A64D-24DE8D0B3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182" y="1445154"/>
            <a:ext cx="8848179" cy="4731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0F254-A991-6047-A0D5-A07CF96EE543}"/>
              </a:ext>
            </a:extLst>
          </p:cNvPr>
          <p:cNvSpPr txBox="1"/>
          <p:nvPr/>
        </p:nvSpPr>
        <p:spPr>
          <a:xfrm>
            <a:off x="1316182" y="6323598"/>
            <a:ext cx="9326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Figure credit: https://aegis4048.github.io/</a:t>
            </a:r>
            <a:r>
              <a:rPr lang="en-US" sz="1600" dirty="0" err="1"/>
              <a:t>demystifying_neural_network_in_skip_gram_language_modeling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F2EB7-ABF3-FC46-8161-CECCDAD0CA60}"/>
              </a:ext>
            </a:extLst>
          </p:cNvPr>
          <p:cNvSpPr/>
          <p:nvPr/>
        </p:nvSpPr>
        <p:spPr>
          <a:xfrm>
            <a:off x="4192953" y="1789055"/>
            <a:ext cx="749301" cy="421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33B1B-A3FD-704D-AF4D-C630DB70F908}"/>
              </a:ext>
            </a:extLst>
          </p:cNvPr>
          <p:cNvSpPr/>
          <p:nvPr/>
        </p:nvSpPr>
        <p:spPr>
          <a:xfrm>
            <a:off x="2654300" y="2342885"/>
            <a:ext cx="1562100" cy="2445016"/>
          </a:xfrm>
          <a:prstGeom prst="rect">
            <a:avLst/>
          </a:prstGeom>
          <a:solidFill>
            <a:schemeClr val="accent1">
              <a:alpha val="137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D9E7F-39DC-FE50-45EF-46D4171888E1}"/>
              </a:ext>
            </a:extLst>
          </p:cNvPr>
          <p:cNvSpPr txBox="1"/>
          <p:nvPr/>
        </p:nvSpPr>
        <p:spPr>
          <a:xfrm>
            <a:off x="2643809" y="1490871"/>
            <a:ext cx="15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parameters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D973BB-FA79-3A43-808B-24A48A539713}"/>
              </a:ext>
            </a:extLst>
          </p:cNvPr>
          <p:cNvSpPr/>
          <p:nvPr/>
        </p:nvSpPr>
        <p:spPr>
          <a:xfrm>
            <a:off x="2692400" y="1490872"/>
            <a:ext cx="1460500" cy="4274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18DB9-AB67-4A4C-9C05-9EF707F279BA}"/>
              </a:ext>
            </a:extLst>
          </p:cNvPr>
          <p:cNvSpPr/>
          <p:nvPr/>
        </p:nvSpPr>
        <p:spPr>
          <a:xfrm>
            <a:off x="4902199" y="2342885"/>
            <a:ext cx="2163619" cy="2445016"/>
          </a:xfrm>
          <a:prstGeom prst="rect">
            <a:avLst/>
          </a:prstGeom>
          <a:solidFill>
            <a:schemeClr val="accent1">
              <a:alpha val="137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A4714-1226-5758-9E95-DAD0218694E2}"/>
              </a:ext>
            </a:extLst>
          </p:cNvPr>
          <p:cNvSpPr txBox="1"/>
          <p:nvPr/>
        </p:nvSpPr>
        <p:spPr>
          <a:xfrm>
            <a:off x="4923185" y="1490871"/>
            <a:ext cx="15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15A460-E18B-5748-9B0D-74C0A0F4DAB0}"/>
              </a:ext>
            </a:extLst>
          </p:cNvPr>
          <p:cNvSpPr/>
          <p:nvPr/>
        </p:nvSpPr>
        <p:spPr>
          <a:xfrm>
            <a:off x="4940962" y="1445154"/>
            <a:ext cx="2010557" cy="4731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A53BC-1DE1-A543-8529-09083AFD8891}"/>
              </a:ext>
            </a:extLst>
          </p:cNvPr>
          <p:cNvSpPr/>
          <p:nvPr/>
        </p:nvSpPr>
        <p:spPr>
          <a:xfrm>
            <a:off x="6969295" y="1914496"/>
            <a:ext cx="1060439" cy="421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C91A4B-C654-A147-94D2-24DDC982CD0D}"/>
              </a:ext>
            </a:extLst>
          </p:cNvPr>
          <p:cNvSpPr/>
          <p:nvPr/>
        </p:nvSpPr>
        <p:spPr>
          <a:xfrm>
            <a:off x="8042435" y="1445155"/>
            <a:ext cx="2096526" cy="4731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2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33845"/>
                <a:ext cx="10515600" cy="3876537"/>
              </a:xfrm>
            </p:spPr>
            <p:txBody>
              <a:bodyPr/>
              <a:lstStyle/>
              <a:p>
                <a:endParaRPr lang="en-US" dirty="0">
                  <a:solidFill>
                    <a:srgbClr val="3C58AD"/>
                  </a:solidFill>
                </a:endParaRPr>
              </a:p>
              <a:p>
                <a:endParaRPr lang="en-US" dirty="0">
                  <a:solidFill>
                    <a:srgbClr val="3C58AD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 ⋅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⋅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How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𝐽</m:t>
                    </m:r>
                    <m:r>
                      <a:rPr lang="en-US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C58AD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3C58AD"/>
                    </a:solidFill>
                  </a:rPr>
                  <a:t>Gradient</a:t>
                </a:r>
                <a:r>
                  <a:rPr lang="en-US" dirty="0"/>
                  <a:t> descent!</a:t>
                </a:r>
              </a:p>
              <a:p>
                <a:pPr lvl="1"/>
                <a:r>
                  <a:rPr lang="en-US" dirty="0"/>
                  <a:t>Luckily, modern deep learning framework will do this automatically for you!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33845"/>
                <a:ext cx="10515600" cy="3876537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651" y="1525995"/>
            <a:ext cx="6090699" cy="1298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4F9493-754E-B440-9472-7044405D51CB}"/>
              </a:ext>
            </a:extLst>
          </p:cNvPr>
          <p:cNvSpPr txBox="1"/>
          <p:nvPr/>
        </p:nvSpPr>
        <p:spPr>
          <a:xfrm>
            <a:off x="4045526" y="191528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2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Start with some initial </a:t>
            </a:r>
            <a:r>
              <a:rPr lang="en-US" sz="3200" dirty="0" err="1"/>
              <a:t>embeddings</a:t>
            </a:r>
            <a:r>
              <a:rPr lang="en-US" sz="3200" dirty="0"/>
              <a:t> (e.g., random)</a:t>
            </a:r>
          </a:p>
          <a:p>
            <a:r>
              <a:rPr lang="en-US" sz="3200" dirty="0"/>
              <a:t>iteratively make the </a:t>
            </a:r>
            <a:r>
              <a:rPr lang="en-US" sz="3200" dirty="0" err="1"/>
              <a:t>embeddings</a:t>
            </a:r>
            <a:r>
              <a:rPr lang="en-US" sz="3200" dirty="0"/>
              <a:t> for a word </a:t>
            </a:r>
          </a:p>
          <a:p>
            <a:pPr lvl="1"/>
            <a:r>
              <a:rPr lang="en-US" sz="2800" dirty="0"/>
              <a:t>more like the </a:t>
            </a:r>
            <a:r>
              <a:rPr lang="en-US" sz="2800" dirty="0" err="1"/>
              <a:t>embeddings</a:t>
            </a:r>
            <a:r>
              <a:rPr lang="en-US" sz="2800" dirty="0"/>
              <a:t> of its neighbors </a:t>
            </a:r>
          </a:p>
          <a:p>
            <a:pPr lvl="1"/>
            <a:r>
              <a:rPr lang="en-US" sz="2800" dirty="0"/>
              <a:t>less like the </a:t>
            </a:r>
            <a:r>
              <a:rPr lang="en-US" sz="2800" dirty="0" err="1"/>
              <a:t>embeddings</a:t>
            </a:r>
            <a:r>
              <a:rPr lang="en-US" sz="2800" dirty="0"/>
              <a:t> of other words.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Vectors in Low-Dimensional Space</a:t>
            </a:r>
          </a:p>
        </p:txBody>
      </p:sp>
      <p:pic>
        <p:nvPicPr>
          <p:cNvPr id="6" name="Content Placeholder 5" descr="man_woman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7" r="70819" b="25441"/>
          <a:stretch/>
        </p:blipFill>
        <p:spPr>
          <a:xfrm>
            <a:off x="2667597" y="1996759"/>
            <a:ext cx="2616466" cy="4393824"/>
          </a:xfrm>
        </p:spPr>
      </p:pic>
      <p:sp>
        <p:nvSpPr>
          <p:cNvPr id="9" name="TextBox 8"/>
          <p:cNvSpPr txBox="1"/>
          <p:nvPr/>
        </p:nvSpPr>
        <p:spPr>
          <a:xfrm>
            <a:off x="5742910" y="6291268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Picture credit: Pennington et. al. EMNLP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Content Placeholder 3" descr="comparative_superlati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69" r="60249" b="28648"/>
          <a:stretch/>
        </p:blipFill>
        <p:spPr>
          <a:xfrm>
            <a:off x="6334306" y="1996759"/>
            <a:ext cx="3485789" cy="4352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7597" y="1524001"/>
            <a:ext cx="3087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Gender: man -- woman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478" y="1535095"/>
            <a:ext cx="3638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Syntax: base -- comparative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5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Representing words as discrete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way: represent words as atomic symbols: </a:t>
            </a:r>
            <a:r>
              <a:rPr lang="en-US" dirty="0">
                <a:solidFill>
                  <a:srgbClr val="3C58AD"/>
                </a:solidFill>
              </a:rPr>
              <a:t>student</a:t>
            </a:r>
            <a:r>
              <a:rPr lang="en-US" dirty="0"/>
              <a:t>, </a:t>
            </a:r>
            <a:r>
              <a:rPr lang="en-US" dirty="0">
                <a:solidFill>
                  <a:srgbClr val="3C58AD"/>
                </a:solidFill>
              </a:rPr>
              <a:t>talk</a:t>
            </a:r>
            <a:r>
              <a:rPr lang="en-US" dirty="0"/>
              <a:t>, </a:t>
            </a:r>
            <a:r>
              <a:rPr lang="en-US" dirty="0">
                <a:solidFill>
                  <a:srgbClr val="3C58AD"/>
                </a:solidFill>
              </a:rPr>
              <a:t>university (</a:t>
            </a:r>
            <a:r>
              <a:rPr lang="en-US" dirty="0" err="1">
                <a:solidFill>
                  <a:srgbClr val="3C58AD"/>
                </a:solidFill>
              </a:rPr>
              <a:t>BoW</a:t>
            </a:r>
            <a:r>
              <a:rPr lang="en-US" dirty="0">
                <a:solidFill>
                  <a:srgbClr val="3C58AD"/>
                </a:solidFill>
              </a:rPr>
              <a:t>)</a:t>
            </a:r>
          </a:p>
          <a:p>
            <a:r>
              <a:rPr lang="en-US" dirty="0"/>
              <a:t>Represent word as a “</a:t>
            </a:r>
            <a:r>
              <a:rPr lang="en-US" dirty="0">
                <a:solidFill>
                  <a:srgbClr val="3C58AD"/>
                </a:solidFill>
              </a:rPr>
              <a:t>one-hot</a:t>
            </a:r>
            <a:r>
              <a:rPr lang="en-US" dirty="0"/>
              <a:t>” vector</a:t>
            </a:r>
            <a:r>
              <a:rPr lang="en-US" dirty="0">
                <a:solidFill>
                  <a:srgbClr val="3C58AD"/>
                </a:solidFill>
              </a:rPr>
              <a:t> </a:t>
            </a:r>
            <a:br>
              <a:rPr lang="en-US" dirty="0">
                <a:solidFill>
                  <a:srgbClr val="3C58AD"/>
                </a:solidFill>
              </a:rPr>
            </a:br>
            <a:r>
              <a:rPr lang="en-US" dirty="0">
                <a:solidFill>
                  <a:srgbClr val="3C58AD"/>
                </a:solidFill>
              </a:rPr>
              <a:t>[ 0      0     0        1         0   </a:t>
            </a:r>
            <a:r>
              <a:rPr lang="is-IS" dirty="0">
                <a:solidFill>
                  <a:srgbClr val="3C58AD"/>
                </a:solidFill>
              </a:rPr>
              <a:t>…</a:t>
            </a:r>
            <a:r>
              <a:rPr lang="en-US" dirty="0">
                <a:solidFill>
                  <a:srgbClr val="3C58AD"/>
                </a:solidFill>
              </a:rPr>
              <a:t>   0 ]</a:t>
            </a:r>
          </a:p>
          <a:p>
            <a:endParaRPr lang="en-US" dirty="0">
              <a:solidFill>
                <a:srgbClr val="3C58AD"/>
              </a:solidFill>
            </a:endParaRPr>
          </a:p>
          <a:p>
            <a:r>
              <a:rPr lang="en-US" dirty="0"/>
              <a:t>How large is (what’s the dimension of) this vector?</a:t>
            </a:r>
          </a:p>
          <a:p>
            <a:pPr lvl="1"/>
            <a:r>
              <a:rPr lang="en-US" dirty="0"/>
              <a:t>Vector dimension = number of words in vocabulary </a:t>
            </a:r>
          </a:p>
          <a:p>
            <a:pPr lvl="2"/>
            <a:r>
              <a:rPr lang="en-US" dirty="0"/>
              <a:t>PTB data: </a:t>
            </a:r>
            <a:r>
              <a:rPr lang="en-US" dirty="0">
                <a:solidFill>
                  <a:srgbClr val="3C58AD"/>
                </a:solidFill>
              </a:rPr>
              <a:t>~50k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Google 1T data: </a:t>
            </a:r>
            <a:r>
              <a:rPr lang="en-US" dirty="0">
                <a:solidFill>
                  <a:srgbClr val="3C58AD"/>
                </a:solidFill>
              </a:rPr>
              <a:t>13M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5345" y="3631962"/>
            <a:ext cx="506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egg      student   talk    university     happy      buy     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9707FFB-9CDD-4A46-A01C-F0BBA547B787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4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803400"/>
                <a:ext cx="11582400" cy="4445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3091737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order to support downstream applications like search, question answering, etc. we need ways to reason computationally about </a:t>
            </a:r>
            <a:r>
              <a:rPr lang="en-US" b="1" dirty="0"/>
              <a:t>meaning</a:t>
            </a:r>
            <a:r>
              <a:rPr lang="en-US" dirty="0"/>
              <a:t>. </a:t>
            </a:r>
            <a:r>
              <a:rPr lang="en-US" b="1" dirty="0"/>
              <a:t>Lexical semantics </a:t>
            </a:r>
            <a:r>
              <a:rPr lang="en-US" dirty="0"/>
              <a:t>addresses </a:t>
            </a:r>
            <a:r>
              <a:rPr lang="en-US" i="1" dirty="0">
                <a:solidFill>
                  <a:srgbClr val="0070C0"/>
                </a:solidFill>
              </a:rPr>
              <a:t>meaning</a:t>
            </a:r>
            <a:r>
              <a:rPr lang="en-US" dirty="0"/>
              <a:t> at the word level.</a:t>
            </a:r>
          </a:p>
          <a:p>
            <a:r>
              <a:rPr lang="en-US" dirty="0"/>
              <a:t>Word similarity can be obtained by Characterizing a word by the other words it appears near</a:t>
            </a:r>
          </a:p>
          <a:p>
            <a:pPr lvl="1"/>
            <a:r>
              <a:rPr lang="en-US" dirty="0"/>
              <a:t>Which can yield sparse count-based representations</a:t>
            </a:r>
          </a:p>
          <a:p>
            <a:pPr lvl="1"/>
            <a:r>
              <a:rPr lang="en-US" dirty="0"/>
              <a:t>Or dense representations, which can be obtained by matrix factorization or neural network-inspired methods</a:t>
            </a:r>
          </a:p>
          <a:p>
            <a:r>
              <a:rPr lang="en-US" dirty="0"/>
              <a:t>Representations can be evaluated on human semantics tasks</a:t>
            </a:r>
          </a:p>
          <a:p>
            <a:pPr lvl="1"/>
            <a:r>
              <a:rPr lang="en-US" dirty="0"/>
              <a:t>analogy</a:t>
            </a:r>
          </a:p>
          <a:p>
            <a:pPr lvl="1"/>
            <a:r>
              <a:rPr lang="en-US" dirty="0"/>
              <a:t>synonym identification</a:t>
            </a:r>
          </a:p>
          <a:p>
            <a:pPr lvl="1"/>
            <a:r>
              <a:rPr lang="en-US" dirty="0"/>
              <a:t>unrelated word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5202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language models</a:t>
            </a:r>
          </a:p>
          <a:p>
            <a:pPr lvl="1"/>
            <a:r>
              <a:rPr lang="en-US" dirty="0"/>
              <a:t>How do we model language?</a:t>
            </a:r>
          </a:p>
          <a:p>
            <a:pPr lvl="1"/>
            <a:r>
              <a:rPr lang="en-US" dirty="0"/>
              <a:t>Neural network basics</a:t>
            </a:r>
          </a:p>
          <a:p>
            <a:pPr lvl="1"/>
            <a:r>
              <a:rPr lang="en-US" dirty="0"/>
              <a:t>Feedforward language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3574-8AFA-75EE-2FBB-52A315E5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73848-58CA-3136-99DA-1A076E47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Dimensionality is large; vector is sparse</a:t>
            </a:r>
          </a:p>
          <a:p>
            <a:r>
              <a:rPr lang="en-US" sz="3200" dirty="0"/>
              <a:t>No similarity</a:t>
            </a:r>
          </a:p>
          <a:p>
            <a:pPr marL="457200" lvl="1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V</a:t>
            </a:r>
            <a:r>
              <a:rPr lang="en-US" sz="2800" baseline="-25000" dirty="0" err="1"/>
              <a:t>happy</a:t>
            </a:r>
            <a:r>
              <a:rPr lang="en-US" sz="2800" baseline="-25000" dirty="0"/>
              <a:t> </a:t>
            </a:r>
            <a:r>
              <a:rPr lang="en-US" sz="2800" dirty="0"/>
              <a:t> =  [0  0  0  1  0 ... 0 ]</a:t>
            </a:r>
          </a:p>
          <a:p>
            <a:pPr marL="457200" lvl="1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V</a:t>
            </a:r>
            <a:r>
              <a:rPr lang="en-US" sz="2800" baseline="-25000" dirty="0" err="1"/>
              <a:t>sad</a:t>
            </a:r>
            <a:r>
              <a:rPr lang="en-US" sz="2800" baseline="-25000" dirty="0"/>
              <a:t> </a:t>
            </a:r>
            <a:r>
              <a:rPr lang="en-US" sz="2800" dirty="0"/>
              <a:t>     = [0  0  1  0  0 ... 0 ]</a:t>
            </a:r>
          </a:p>
          <a:p>
            <a:pPr marL="457200" lvl="1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V</a:t>
            </a:r>
            <a:r>
              <a:rPr lang="en-US" sz="2800" baseline="-25000" dirty="0" err="1"/>
              <a:t>milk</a:t>
            </a:r>
            <a:r>
              <a:rPr lang="en-US" sz="2800" baseline="-25000" dirty="0"/>
              <a:t> </a:t>
            </a:r>
            <a:r>
              <a:rPr lang="en-US" sz="2800" dirty="0"/>
              <a:t>    = [1  0  0  0  0 ... 0 ]</a:t>
            </a:r>
          </a:p>
          <a:p>
            <a:pPr marL="457200" lvl="1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V</a:t>
            </a:r>
            <a:r>
              <a:rPr lang="en-US" sz="2800" baseline="-25000" dirty="0" err="1"/>
              <a:t>happy</a:t>
            </a:r>
            <a:r>
              <a:rPr lang="en-US" sz="2800" baseline="-25000" dirty="0"/>
              <a:t> </a:t>
            </a:r>
            <a:r>
              <a:rPr lang="en-US" sz="2800" dirty="0"/>
              <a:t>• </a:t>
            </a:r>
            <a:r>
              <a:rPr lang="en-US" sz="2800" dirty="0" err="1"/>
              <a:t>V</a:t>
            </a:r>
            <a:r>
              <a:rPr lang="en-US" sz="2800" baseline="-25000" dirty="0" err="1"/>
              <a:t>sad</a:t>
            </a:r>
            <a:r>
              <a:rPr lang="en-US" sz="2800" baseline="-25000" dirty="0"/>
              <a:t> </a:t>
            </a:r>
            <a:r>
              <a:rPr lang="en-US" sz="2800" dirty="0"/>
              <a:t> = </a:t>
            </a:r>
            <a:r>
              <a:rPr lang="en-US" sz="2800" dirty="0" err="1"/>
              <a:t>V</a:t>
            </a:r>
            <a:r>
              <a:rPr lang="en-US" sz="2800" baseline="-25000" dirty="0" err="1"/>
              <a:t>happy</a:t>
            </a:r>
            <a:r>
              <a:rPr lang="en-US" sz="2800" baseline="-25000" dirty="0"/>
              <a:t> </a:t>
            </a:r>
            <a:r>
              <a:rPr lang="en-US" sz="2800" dirty="0"/>
              <a:t>• </a:t>
            </a:r>
            <a:r>
              <a:rPr lang="en-US" sz="2800" dirty="0" err="1"/>
              <a:t>V</a:t>
            </a:r>
            <a:r>
              <a:rPr lang="en-US" sz="2800" baseline="-25000" dirty="0" err="1"/>
              <a:t>milk</a:t>
            </a:r>
            <a:r>
              <a:rPr lang="en-US" sz="2800" dirty="0"/>
              <a:t> = 0</a:t>
            </a:r>
          </a:p>
          <a:p>
            <a:r>
              <a:rPr lang="en-US" sz="3200" dirty="0"/>
              <a:t>Cannot represent new words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5C3C09D-FC93-8D4E-B501-9253CFB9BCC2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2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5757"/>
            <a:ext cx="10515600" cy="1325563"/>
          </a:xfrm>
        </p:spPr>
        <p:txBody>
          <a:bodyPr/>
          <a:lstStyle/>
          <a:p>
            <a:r>
              <a:rPr lang="en-US" dirty="0"/>
              <a:t>How about unseen words/phrases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37013"/>
                <a:ext cx="10515600" cy="3939949"/>
              </a:xfrm>
            </p:spPr>
            <p:txBody>
              <a:bodyPr/>
              <a:lstStyle/>
              <a:p>
                <a:r>
                  <a:rPr lang="en-US" dirty="0"/>
                  <a:t>Example: Shakespeare corpus consists of N=884,647 word tokens and a vocabulary of V=29,066 word types</a:t>
                </a:r>
              </a:p>
              <a:p>
                <a:r>
                  <a:rPr lang="en-US" dirty="0"/>
                  <a:t>Only 30,000 word types occurred</a:t>
                </a:r>
              </a:p>
              <a:p>
                <a:pPr lvl="1"/>
                <a:r>
                  <a:rPr lang="en-US" dirty="0"/>
                  <a:t>Words not in the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representation, 0 probability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37013"/>
                <a:ext cx="10515600" cy="3939949"/>
              </a:xfrm>
              <a:blipFill>
                <a:blip r:embed="rId2"/>
                <a:stretch>
                  <a:fillRect l="-1086" t="-25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44F6D-1EED-AD4A-918F-DE16F24F58B2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6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Lexical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Word meanings that can help decide:</a:t>
            </a:r>
          </a:p>
          <a:p>
            <a:r>
              <a:rPr lang="en-US" dirty="0">
                <a:solidFill>
                  <a:srgbClr val="0070C0"/>
                </a:solidFill>
              </a:rPr>
              <a:t>Word Similarity </a:t>
            </a:r>
          </a:p>
          <a:p>
            <a:pPr lvl="1"/>
            <a:r>
              <a:rPr lang="en-US" dirty="0"/>
              <a:t>Distributional (Vector) Models of Meaning</a:t>
            </a:r>
          </a:p>
          <a:p>
            <a:r>
              <a:rPr lang="en-US" dirty="0">
                <a:solidFill>
                  <a:srgbClr val="0070C0"/>
                </a:solidFill>
              </a:rPr>
              <a:t>Word Relations</a:t>
            </a:r>
          </a:p>
          <a:p>
            <a:r>
              <a:rPr lang="en-US" dirty="0">
                <a:solidFill>
                  <a:srgbClr val="0070C0"/>
                </a:solidFill>
              </a:rPr>
              <a:t>Word Sense Disambiguation</a:t>
            </a:r>
          </a:p>
          <a:p>
            <a:r>
              <a:rPr lang="en-US" dirty="0">
                <a:solidFill>
                  <a:srgbClr val="0070C0"/>
                </a:solidFill>
              </a:rPr>
              <a:t>Semantic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E793E-B88A-5B42-9277-02E630058EBC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Semantic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4351338"/>
          </a:xfrm>
        </p:spPr>
        <p:txBody>
          <a:bodyPr/>
          <a:lstStyle/>
          <a:p>
            <a:r>
              <a:rPr lang="en-US" dirty="0"/>
              <a:t>Semantically Close</a:t>
            </a:r>
          </a:p>
          <a:p>
            <a:pPr lvl="1"/>
            <a:r>
              <a:rPr lang="en-US" dirty="0"/>
              <a:t>bank-money</a:t>
            </a:r>
          </a:p>
          <a:p>
            <a:pPr lvl="1"/>
            <a:r>
              <a:rPr lang="en-US" dirty="0"/>
              <a:t>apple-fruit</a:t>
            </a:r>
          </a:p>
          <a:p>
            <a:pPr lvl="1"/>
            <a:r>
              <a:rPr lang="en-US" dirty="0"/>
              <a:t>tree-forest</a:t>
            </a:r>
          </a:p>
          <a:p>
            <a:pPr lvl="1"/>
            <a:r>
              <a:rPr lang="en-US" dirty="0"/>
              <a:t>bank-river</a:t>
            </a:r>
          </a:p>
          <a:p>
            <a:pPr lvl="1"/>
            <a:r>
              <a:rPr lang="en-US" dirty="0"/>
              <a:t>pen-paper</a:t>
            </a:r>
          </a:p>
          <a:p>
            <a:pPr lvl="1"/>
            <a:r>
              <a:rPr lang="en-US" dirty="0"/>
              <a:t>run-walk</a:t>
            </a:r>
          </a:p>
          <a:p>
            <a:pPr lvl="1"/>
            <a:r>
              <a:rPr lang="en-US" dirty="0"/>
              <a:t>mistake-error</a:t>
            </a:r>
          </a:p>
          <a:p>
            <a:pPr lvl="1"/>
            <a:r>
              <a:rPr lang="en-US" dirty="0"/>
              <a:t>car-wheel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4878" y="1825625"/>
            <a:ext cx="42071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Semantically Distant</a:t>
            </a:r>
          </a:p>
          <a:p>
            <a:pPr lvl="1"/>
            <a:r>
              <a:rPr lang="en-US" dirty="0"/>
              <a:t>doctor-mall</a:t>
            </a:r>
          </a:p>
          <a:p>
            <a:pPr lvl="1"/>
            <a:r>
              <a:rPr lang="en-US" dirty="0"/>
              <a:t>painting-January</a:t>
            </a:r>
          </a:p>
          <a:p>
            <a:pPr lvl="1"/>
            <a:r>
              <a:rPr lang="en-US" dirty="0"/>
              <a:t>math-river</a:t>
            </a:r>
          </a:p>
          <a:p>
            <a:pPr lvl="1"/>
            <a:r>
              <a:rPr lang="en-US" dirty="0"/>
              <a:t>apple-penguin</a:t>
            </a:r>
          </a:p>
          <a:p>
            <a:pPr lvl="1"/>
            <a:r>
              <a:rPr lang="en-US" dirty="0"/>
              <a:t>nurse-fruit</a:t>
            </a:r>
          </a:p>
          <a:p>
            <a:pPr lvl="1"/>
            <a:r>
              <a:rPr lang="en-US" dirty="0"/>
              <a:t>pen-river</a:t>
            </a:r>
          </a:p>
          <a:p>
            <a:pPr lvl="1"/>
            <a:r>
              <a:rPr lang="en-US" dirty="0"/>
              <a:t>clown-rocket</a:t>
            </a:r>
          </a:p>
          <a:p>
            <a:pPr lvl="1"/>
            <a:r>
              <a:rPr lang="en-US" dirty="0"/>
              <a:t>car-algebra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C4849-50EE-0F47-9CDA-D085691DF11C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42285</TotalTime>
  <Words>2410</Words>
  <Application>Microsoft Macintosh PowerPoint</Application>
  <PresentationFormat>Widescreen</PresentationFormat>
  <Paragraphs>431</Paragraphs>
  <Slides>52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9" baseType="lpstr">
      <vt:lpstr>Calibri (Body)</vt:lpstr>
      <vt:lpstr>Segoe</vt:lpstr>
      <vt:lpstr>Times</vt:lpstr>
      <vt:lpstr>Arial</vt:lpstr>
      <vt:lpstr>Calibri</vt:lpstr>
      <vt:lpstr>Calibri Light</vt:lpstr>
      <vt:lpstr>Cambria Math</vt:lpstr>
      <vt:lpstr>Courier</vt:lpstr>
      <vt:lpstr>Gill Sans</vt:lpstr>
      <vt:lpstr>Lucida Sans</vt:lpstr>
      <vt:lpstr>Lucida Sans Unicode</vt:lpstr>
      <vt:lpstr>Times New Roman</vt:lpstr>
      <vt:lpstr>Wingdings</vt:lpstr>
      <vt:lpstr>Office Theme</vt:lpstr>
      <vt:lpstr>Worksheet</vt:lpstr>
      <vt:lpstr>Microsoft Excel Worksheet</vt:lpstr>
      <vt:lpstr>Equation</vt:lpstr>
      <vt:lpstr>Distributional Semantics</vt:lpstr>
      <vt:lpstr>Important Announcements </vt:lpstr>
      <vt:lpstr>Outline</vt:lpstr>
      <vt:lpstr>How do we represent a word?</vt:lpstr>
      <vt:lpstr>Representing words as discrete symbols</vt:lpstr>
      <vt:lpstr>Issues?</vt:lpstr>
      <vt:lpstr>How about unseen words/phrases</vt:lpstr>
      <vt:lpstr>What is Lexical Semantics</vt:lpstr>
      <vt:lpstr>Intuition of Semantic Similarity</vt:lpstr>
      <vt:lpstr>Why Are Two Words Related?</vt:lpstr>
      <vt:lpstr>Validity of Semantic Similarity</vt:lpstr>
      <vt:lpstr>Word similarity for plagiarism detection</vt:lpstr>
      <vt:lpstr>Word similarity for historical linguistics: semantic change over time</vt:lpstr>
      <vt:lpstr>Word similarity reflects gender stereotype</vt:lpstr>
      <vt:lpstr>Theoretical foundation of distributional semantics</vt:lpstr>
      <vt:lpstr>Intuition for distributional word similarity</vt:lpstr>
      <vt:lpstr>More intuition for distributional word similarity</vt:lpstr>
      <vt:lpstr>Two classes of vector representation</vt:lpstr>
      <vt:lpstr>Shared intuition</vt:lpstr>
      <vt:lpstr>Sparse Vector Representations</vt:lpstr>
      <vt:lpstr>Term-document matrix</vt:lpstr>
      <vt:lpstr> Term-document matrix</vt:lpstr>
      <vt:lpstr>The words in a term-document matrix</vt:lpstr>
      <vt:lpstr>The words in a term-document matrix</vt:lpstr>
      <vt:lpstr>Measuring similarity: cosine</vt:lpstr>
      <vt:lpstr>Cosine for computing similarity</vt:lpstr>
      <vt:lpstr>Visualizing vectors and angles</vt:lpstr>
      <vt:lpstr>Issues about the term-document matrix</vt:lpstr>
      <vt:lpstr>The word-word or word-context matrix</vt:lpstr>
      <vt:lpstr>Word-Word matrix Input: sample contexts ± 7 words</vt:lpstr>
      <vt:lpstr>Output: word-context matrix</vt:lpstr>
      <vt:lpstr>Word-word matrix</vt:lpstr>
      <vt:lpstr>Problem with raw counts</vt:lpstr>
      <vt:lpstr>Pointwise Mutual Information</vt:lpstr>
      <vt:lpstr>Positive Pointwise Mutual Information</vt:lpstr>
      <vt:lpstr>PowerPoint Presentation</vt:lpstr>
      <vt:lpstr>Low-dimensional Representations</vt:lpstr>
      <vt:lpstr>Bonus: Latent Semantic Analysis</vt:lpstr>
      <vt:lpstr>Dense Vector Representations</vt:lpstr>
      <vt:lpstr>Word2Vec</vt:lpstr>
      <vt:lpstr>Word2Vec</vt:lpstr>
      <vt:lpstr>Skip-gram v.s Continuous bag-of-words</vt:lpstr>
      <vt:lpstr>How to represent the words?</vt:lpstr>
      <vt:lpstr>Objective of Word2Vec (Skip-gram)</vt:lpstr>
      <vt:lpstr>Objective of Word2Vec (Skip-gram)</vt:lpstr>
      <vt:lpstr>Skip-gram walk through</vt:lpstr>
      <vt:lpstr>How to update?</vt:lpstr>
      <vt:lpstr>Intuition for learning</vt:lpstr>
      <vt:lpstr>Word Vectors in Low-Dimensional Space</vt:lpstr>
      <vt:lpstr>Embeddings capture relational meaning!</vt:lpstr>
      <vt:lpstr>Summary</vt:lpstr>
      <vt:lpstr>Next Time...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Nanyun Peng</cp:lastModifiedBy>
  <cp:revision>316</cp:revision>
  <cp:lastPrinted>2017-08-25T12:16:51Z</cp:lastPrinted>
  <dcterms:created xsi:type="dcterms:W3CDTF">2017-08-17T22:41:19Z</dcterms:created>
  <dcterms:modified xsi:type="dcterms:W3CDTF">2024-04-03T03:59:27Z</dcterms:modified>
</cp:coreProperties>
</file>